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1"/>
  </p:notesMasterIdLst>
  <p:handoutMasterIdLst>
    <p:handoutMasterId r:id="rId22"/>
  </p:handoutMasterIdLst>
  <p:sldIdLst>
    <p:sldId id="318" r:id="rId2"/>
    <p:sldId id="329" r:id="rId3"/>
    <p:sldId id="340" r:id="rId4"/>
    <p:sldId id="330" r:id="rId5"/>
    <p:sldId id="339" r:id="rId6"/>
    <p:sldId id="341" r:id="rId7"/>
    <p:sldId id="342" r:id="rId8"/>
    <p:sldId id="333" r:id="rId9"/>
    <p:sldId id="343" r:id="rId10"/>
    <p:sldId id="344" r:id="rId11"/>
    <p:sldId id="345" r:id="rId12"/>
    <p:sldId id="346" r:id="rId13"/>
    <p:sldId id="347" r:id="rId14"/>
    <p:sldId id="348" r:id="rId15"/>
    <p:sldId id="349" r:id="rId16"/>
    <p:sldId id="331" r:id="rId17"/>
    <p:sldId id="332" r:id="rId18"/>
    <p:sldId id="351" r:id="rId19"/>
    <p:sldId id="350" r:id="rId20"/>
  </p:sldIdLst>
  <p:sldSz cx="12188825" cy="6858000"/>
  <p:notesSz cx="6858000" cy="9144000"/>
  <p:custDataLst>
    <p:tags r:id="rId23"/>
  </p:custDataLst>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3" autoAdjust="0"/>
    <p:restoredTop sz="91569" autoAdjust="0"/>
  </p:normalViewPr>
  <p:slideViewPr>
    <p:cSldViewPr showGuides="1">
      <p:cViewPr varScale="1">
        <p:scale>
          <a:sx n="108" d="100"/>
          <a:sy n="108" d="100"/>
        </p:scale>
        <p:origin x="808" y="18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90" d="100"/>
          <a:sy n="90"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D608FDE-3583-4FA7-B945-363B4C054EA0}" type="datetime1">
              <a:rPr lang="en-GB" smtClean="0"/>
              <a:t>03/02/2023</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F8ED99B-9732-49FC-9C16-B56FEB1B1092}" type="slidenum">
              <a:rPr lang="en-GB" smtClean="0"/>
              <a:t>‹#›</a:t>
            </a:fld>
            <a:endParaRPr lang="en-GB" dirty="0"/>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FB33BDC1-4229-4113-94F2-5963FFA755BD}" type="datetime1">
              <a:rPr lang="en-GB" noProof="0" smtClean="0"/>
              <a:t>03/02/2023</a:t>
            </a:fld>
            <a:endParaRPr lang="en-GB" noProof="0"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en-GB" noProof="0" smtClean="0"/>
              <a:t>‹#›</a:t>
            </a:fld>
            <a:endParaRPr lang="en-GB" noProof="0"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1</a:t>
            </a:fld>
            <a:endParaRPr lang="en-GB" dirty="0"/>
          </a:p>
        </p:txBody>
      </p:sp>
    </p:spTree>
    <p:extLst>
      <p:ext uri="{BB962C8B-B14F-4D97-AF65-F5344CB8AC3E}">
        <p14:creationId xmlns:p14="http://schemas.microsoft.com/office/powerpoint/2010/main" val="708555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10</a:t>
            </a:fld>
            <a:endParaRPr lang="en-GB" dirty="0"/>
          </a:p>
        </p:txBody>
      </p:sp>
    </p:spTree>
    <p:extLst>
      <p:ext uri="{BB962C8B-B14F-4D97-AF65-F5344CB8AC3E}">
        <p14:creationId xmlns:p14="http://schemas.microsoft.com/office/powerpoint/2010/main" val="3899203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11</a:t>
            </a:fld>
            <a:endParaRPr lang="en-GB" dirty="0"/>
          </a:p>
        </p:txBody>
      </p:sp>
    </p:spTree>
    <p:extLst>
      <p:ext uri="{BB962C8B-B14F-4D97-AF65-F5344CB8AC3E}">
        <p14:creationId xmlns:p14="http://schemas.microsoft.com/office/powerpoint/2010/main" val="452769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12</a:t>
            </a:fld>
            <a:endParaRPr lang="en-GB" dirty="0"/>
          </a:p>
        </p:txBody>
      </p:sp>
    </p:spTree>
    <p:extLst>
      <p:ext uri="{BB962C8B-B14F-4D97-AF65-F5344CB8AC3E}">
        <p14:creationId xmlns:p14="http://schemas.microsoft.com/office/powerpoint/2010/main" val="1746722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13</a:t>
            </a:fld>
            <a:endParaRPr lang="en-GB" dirty="0"/>
          </a:p>
        </p:txBody>
      </p:sp>
    </p:spTree>
    <p:extLst>
      <p:ext uri="{BB962C8B-B14F-4D97-AF65-F5344CB8AC3E}">
        <p14:creationId xmlns:p14="http://schemas.microsoft.com/office/powerpoint/2010/main" val="3004351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14</a:t>
            </a:fld>
            <a:endParaRPr lang="en-GB" dirty="0"/>
          </a:p>
        </p:txBody>
      </p:sp>
    </p:spTree>
    <p:extLst>
      <p:ext uri="{BB962C8B-B14F-4D97-AF65-F5344CB8AC3E}">
        <p14:creationId xmlns:p14="http://schemas.microsoft.com/office/powerpoint/2010/main" val="3799253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15</a:t>
            </a:fld>
            <a:endParaRPr lang="en-GB" dirty="0"/>
          </a:p>
        </p:txBody>
      </p:sp>
    </p:spTree>
    <p:extLst>
      <p:ext uri="{BB962C8B-B14F-4D97-AF65-F5344CB8AC3E}">
        <p14:creationId xmlns:p14="http://schemas.microsoft.com/office/powerpoint/2010/main" val="1451428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16</a:t>
            </a:fld>
            <a:endParaRPr lang="en-GB" dirty="0"/>
          </a:p>
        </p:txBody>
      </p:sp>
    </p:spTree>
    <p:extLst>
      <p:ext uri="{BB962C8B-B14F-4D97-AF65-F5344CB8AC3E}">
        <p14:creationId xmlns:p14="http://schemas.microsoft.com/office/powerpoint/2010/main" val="3282085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Test set is on the left and train set is on the right </a:t>
            </a:r>
          </a:p>
          <a:p>
            <a:pPr marL="171450" indent="-171450">
              <a:buFontTx/>
              <a:buChar char="-"/>
            </a:pPr>
            <a:r>
              <a:rPr lang="en-GB" dirty="0"/>
              <a:t>Linear regression score here after including the cross validation </a:t>
            </a:r>
          </a:p>
        </p:txBody>
      </p:sp>
      <p:sp>
        <p:nvSpPr>
          <p:cNvPr id="4" name="Slide Number Placeholder 3"/>
          <p:cNvSpPr>
            <a:spLocks noGrp="1"/>
          </p:cNvSpPr>
          <p:nvPr>
            <p:ph type="sldNum" sz="quarter" idx="10"/>
          </p:nvPr>
        </p:nvSpPr>
        <p:spPr/>
        <p:txBody>
          <a:bodyPr/>
          <a:lstStyle/>
          <a:p>
            <a:pPr rtl="0"/>
            <a:fld id="{F93199CD-3E1B-4AE6-990F-76F925F5EA9F}" type="slidenum">
              <a:rPr lang="en-GB" smtClean="0"/>
              <a:t>17</a:t>
            </a:fld>
            <a:endParaRPr lang="en-GB" dirty="0"/>
          </a:p>
        </p:txBody>
      </p:sp>
    </p:spTree>
    <p:extLst>
      <p:ext uri="{BB962C8B-B14F-4D97-AF65-F5344CB8AC3E}">
        <p14:creationId xmlns:p14="http://schemas.microsoft.com/office/powerpoint/2010/main" val="202821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18</a:t>
            </a:fld>
            <a:endParaRPr lang="en-GB" dirty="0"/>
          </a:p>
        </p:txBody>
      </p:sp>
    </p:spTree>
    <p:extLst>
      <p:ext uri="{BB962C8B-B14F-4D97-AF65-F5344CB8AC3E}">
        <p14:creationId xmlns:p14="http://schemas.microsoft.com/office/powerpoint/2010/main" val="3483662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2</a:t>
            </a:fld>
            <a:endParaRPr lang="en-GB" dirty="0"/>
          </a:p>
        </p:txBody>
      </p:sp>
    </p:spTree>
    <p:extLst>
      <p:ext uri="{BB962C8B-B14F-4D97-AF65-F5344CB8AC3E}">
        <p14:creationId xmlns:p14="http://schemas.microsoft.com/office/powerpoint/2010/main" val="72239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This special region related to China but worked under(one country two system) because it maintained separate political and economic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Major macroeconomic factors such as Inflation rate, Exchange rate, Per capita income , Unemployment rate, Manufacturing output and Oil prices.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Stock </a:t>
            </a:r>
            <a:r>
              <a:rPr lang="en-GB" dirty="0" err="1"/>
              <a:t>index_price</a:t>
            </a:r>
            <a:r>
              <a:rPr lang="en-GB" dirty="0"/>
              <a:t> includes nine different stock indices. </a:t>
            </a:r>
          </a:p>
          <a:p>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3</a:t>
            </a:fld>
            <a:endParaRPr lang="en-GB" dirty="0"/>
          </a:p>
        </p:txBody>
      </p:sp>
    </p:spTree>
    <p:extLst>
      <p:ext uri="{BB962C8B-B14F-4D97-AF65-F5344CB8AC3E}">
        <p14:creationId xmlns:p14="http://schemas.microsoft.com/office/powerpoint/2010/main" val="3883920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Japan encounter for the highest </a:t>
            </a:r>
            <a:r>
              <a:rPr lang="en-GB" dirty="0" err="1"/>
              <a:t>index_price</a:t>
            </a:r>
            <a:r>
              <a:rPr lang="en-GB" dirty="0"/>
              <a:t>, followed by Hong Kong. While, USA has the lowest </a:t>
            </a:r>
            <a:r>
              <a:rPr lang="en-GB" dirty="0" err="1"/>
              <a:t>index_price</a:t>
            </a:r>
            <a:r>
              <a:rPr lang="en-GB" dirty="0"/>
              <a:t> compared with the other countries. </a:t>
            </a:r>
          </a:p>
        </p:txBody>
      </p:sp>
      <p:sp>
        <p:nvSpPr>
          <p:cNvPr id="4" name="Slide Number Placeholder 3"/>
          <p:cNvSpPr>
            <a:spLocks noGrp="1"/>
          </p:cNvSpPr>
          <p:nvPr>
            <p:ph type="sldNum" sz="quarter" idx="10"/>
          </p:nvPr>
        </p:nvSpPr>
        <p:spPr/>
        <p:txBody>
          <a:bodyPr/>
          <a:lstStyle/>
          <a:p>
            <a:pPr rtl="0"/>
            <a:fld id="{F93199CD-3E1B-4AE6-990F-76F925F5EA9F}" type="slidenum">
              <a:rPr lang="en-GB" smtClean="0"/>
              <a:t>4</a:t>
            </a:fld>
            <a:endParaRPr lang="en-GB" dirty="0"/>
          </a:p>
        </p:txBody>
      </p:sp>
    </p:spTree>
    <p:extLst>
      <p:ext uri="{BB962C8B-B14F-4D97-AF65-F5344CB8AC3E}">
        <p14:creationId xmlns:p14="http://schemas.microsoft.com/office/powerpoint/2010/main" val="2112571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Countries followed almost the same trend over the time period of the study. Each country started at certain price and then the </a:t>
            </a:r>
            <a:r>
              <a:rPr lang="en-GB" dirty="0" err="1"/>
              <a:t>index_prices</a:t>
            </a:r>
            <a:r>
              <a:rPr lang="en-GB" dirty="0"/>
              <a:t> kept increasing slightly with some fluctuations in between. </a:t>
            </a:r>
          </a:p>
        </p:txBody>
      </p:sp>
      <p:sp>
        <p:nvSpPr>
          <p:cNvPr id="4" name="Slide Number Placeholder 3"/>
          <p:cNvSpPr>
            <a:spLocks noGrp="1"/>
          </p:cNvSpPr>
          <p:nvPr>
            <p:ph type="sldNum" sz="quarter" idx="10"/>
          </p:nvPr>
        </p:nvSpPr>
        <p:spPr/>
        <p:txBody>
          <a:bodyPr/>
          <a:lstStyle/>
          <a:p>
            <a:pPr rtl="0"/>
            <a:fld id="{F93199CD-3E1B-4AE6-990F-76F925F5EA9F}" type="slidenum">
              <a:rPr lang="en-GB" smtClean="0"/>
              <a:t>5</a:t>
            </a:fld>
            <a:endParaRPr lang="en-GB" dirty="0"/>
          </a:p>
        </p:txBody>
      </p:sp>
    </p:spTree>
    <p:extLst>
      <p:ext uri="{BB962C8B-B14F-4D97-AF65-F5344CB8AC3E}">
        <p14:creationId xmlns:p14="http://schemas.microsoft.com/office/powerpoint/2010/main" val="180094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6</a:t>
            </a:fld>
            <a:endParaRPr lang="en-GB" dirty="0"/>
          </a:p>
        </p:txBody>
      </p:sp>
    </p:spTree>
    <p:extLst>
      <p:ext uri="{BB962C8B-B14F-4D97-AF65-F5344CB8AC3E}">
        <p14:creationId xmlns:p14="http://schemas.microsoft.com/office/powerpoint/2010/main" val="288228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7</a:t>
            </a:fld>
            <a:endParaRPr lang="en-GB" dirty="0"/>
          </a:p>
        </p:txBody>
      </p:sp>
    </p:spTree>
    <p:extLst>
      <p:ext uri="{BB962C8B-B14F-4D97-AF65-F5344CB8AC3E}">
        <p14:creationId xmlns:p14="http://schemas.microsoft.com/office/powerpoint/2010/main" val="1427472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F93199CD-3E1B-4AE6-990F-76F925F5EA9F}" type="slidenum">
              <a:rPr lang="en-GB" smtClean="0"/>
              <a:t>8</a:t>
            </a:fld>
            <a:endParaRPr lang="en-GB" dirty="0"/>
          </a:p>
        </p:txBody>
      </p:sp>
    </p:spTree>
    <p:extLst>
      <p:ext uri="{BB962C8B-B14F-4D97-AF65-F5344CB8AC3E}">
        <p14:creationId xmlns:p14="http://schemas.microsoft.com/office/powerpoint/2010/main" val="3027698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Focusing here on factors that are highly correlated with our target, there is a common positive trend over time.</a:t>
            </a:r>
          </a:p>
          <a:p>
            <a:pPr marL="171450" indent="-171450">
              <a:buFontTx/>
              <a:buChar char="-"/>
            </a:pPr>
            <a:r>
              <a:rPr lang="en-GB" dirty="0"/>
              <a:t>Oil prices witnessed more fluctuations between 2007 and 2015, as there were the two major drops in oil prices, in 2008 at the time of financial crisis and the great recession and again in mid 2014. </a:t>
            </a:r>
          </a:p>
        </p:txBody>
      </p:sp>
      <p:sp>
        <p:nvSpPr>
          <p:cNvPr id="4" name="Slide Number Placeholder 3"/>
          <p:cNvSpPr>
            <a:spLocks noGrp="1"/>
          </p:cNvSpPr>
          <p:nvPr>
            <p:ph type="sldNum" sz="quarter" idx="10"/>
          </p:nvPr>
        </p:nvSpPr>
        <p:spPr/>
        <p:txBody>
          <a:bodyPr/>
          <a:lstStyle/>
          <a:p>
            <a:pPr rtl="0"/>
            <a:fld id="{F93199CD-3E1B-4AE6-990F-76F925F5EA9F}" type="slidenum">
              <a:rPr lang="en-GB" smtClean="0"/>
              <a:t>9</a:t>
            </a:fld>
            <a:endParaRPr lang="en-GB" dirty="0"/>
          </a:p>
        </p:txBody>
      </p:sp>
    </p:spTree>
    <p:extLst>
      <p:ext uri="{BB962C8B-B14F-4D97-AF65-F5344CB8AC3E}">
        <p14:creationId xmlns:p14="http://schemas.microsoft.com/office/powerpoint/2010/main" val="2657644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772D-4294-492D-ACD9-064C8E4E38E2}"/>
              </a:ext>
            </a:extLst>
          </p:cNvPr>
          <p:cNvSpPr>
            <a:spLocks noGrp="1"/>
          </p:cNvSpPr>
          <p:nvPr>
            <p:ph type="ctrTitle"/>
          </p:nvPr>
        </p:nvSpPr>
        <p:spPr>
          <a:xfrm>
            <a:off x="1523603" y="1122363"/>
            <a:ext cx="9141619" cy="2387600"/>
          </a:xfrm>
        </p:spPr>
        <p:txBody>
          <a:bodyPr anchor="b"/>
          <a:lstStyle>
            <a:lvl1pPr algn="ctr">
              <a:defRPr sz="5998"/>
            </a:lvl1pPr>
          </a:lstStyle>
          <a:p>
            <a:r>
              <a:rPr lang="en-GB"/>
              <a:t>Click to edit Master title style</a:t>
            </a:r>
            <a:endParaRPr lang="en-DE"/>
          </a:p>
        </p:txBody>
      </p:sp>
      <p:sp>
        <p:nvSpPr>
          <p:cNvPr id="3" name="Subtitle 2">
            <a:extLst>
              <a:ext uri="{FF2B5EF4-FFF2-40B4-BE49-F238E27FC236}">
                <a16:creationId xmlns:a16="http://schemas.microsoft.com/office/drawing/2014/main" id="{4DF9BE99-1639-34EB-1A67-53FD1B40F122}"/>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C144C044-96DA-2D56-6ECB-D03859A9FC22}"/>
              </a:ext>
            </a:extLst>
          </p:cNvPr>
          <p:cNvSpPr>
            <a:spLocks noGrp="1"/>
          </p:cNvSpPr>
          <p:nvPr>
            <p:ph type="dt" sz="half" idx="10"/>
          </p:nvPr>
        </p:nvSpPr>
        <p:spPr/>
        <p:txBody>
          <a:bodyPr/>
          <a:lstStyle/>
          <a:p>
            <a:fld id="{48A87A34-81AB-432B-8DAE-1953F412C126}" type="datetimeFigureOut">
              <a:rPr lang="en-US" smtClean="0"/>
              <a:t>2/3/23</a:t>
            </a:fld>
            <a:endParaRPr lang="en-US" dirty="0"/>
          </a:p>
        </p:txBody>
      </p:sp>
      <p:sp>
        <p:nvSpPr>
          <p:cNvPr id="5" name="Footer Placeholder 4">
            <a:extLst>
              <a:ext uri="{FF2B5EF4-FFF2-40B4-BE49-F238E27FC236}">
                <a16:creationId xmlns:a16="http://schemas.microsoft.com/office/drawing/2014/main" id="{57C6B185-65B9-AF75-87AA-AC45496F1F0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15F476-2255-C737-52EE-AD52A723E5F0}"/>
              </a:ext>
            </a:extLst>
          </p:cNvPr>
          <p:cNvSpPr>
            <a:spLocks noGrp="1"/>
          </p:cNvSpPr>
          <p:nvPr>
            <p:ph type="sldNum" sz="quarter" idx="12"/>
          </p:nvPr>
        </p:nvSpPr>
        <p:spPr/>
        <p:txBody>
          <a:bodyPr/>
          <a:lstStyle/>
          <a:p>
            <a:fld id="{6D22F896-40B5-4ADD-8801-0D06FADFA095}" type="slidenum">
              <a:rPr lang="en-US" smtClean="0"/>
              <a:t>‹#›</a:t>
            </a:fld>
            <a:endParaRPr lang="en-US" dirty="0"/>
          </a:p>
        </p:txBody>
      </p:sp>
      <p:grpSp>
        <p:nvGrpSpPr>
          <p:cNvPr id="7" name="Group 6">
            <a:extLst>
              <a:ext uri="{FF2B5EF4-FFF2-40B4-BE49-F238E27FC236}">
                <a16:creationId xmlns:a16="http://schemas.microsoft.com/office/drawing/2014/main" id="{AA39587E-706F-54E5-AFF7-37500169DD19}"/>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B63FA861-2670-22E3-08E9-140FA46FCA3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BDFE55B5-6661-798C-48C2-3DE7354A3A0D}"/>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grpSp>
    </p:spTree>
    <p:extLst>
      <p:ext uri="{BB962C8B-B14F-4D97-AF65-F5344CB8AC3E}">
        <p14:creationId xmlns:p14="http://schemas.microsoft.com/office/powerpoint/2010/main" val="107265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58AE6-4AFB-9185-4225-544A4D41F191}"/>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724CB23F-105B-A398-AFF0-F39A9CEFE22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5BD6540F-3C9C-9AB5-E132-3B9897E994BC}"/>
              </a:ext>
            </a:extLst>
          </p:cNvPr>
          <p:cNvSpPr>
            <a:spLocks noGrp="1"/>
          </p:cNvSpPr>
          <p:nvPr>
            <p:ph type="dt" sz="half" idx="10"/>
          </p:nvPr>
        </p:nvSpPr>
        <p:spPr/>
        <p:txBody>
          <a:bodyPr/>
          <a:lstStyle/>
          <a:p>
            <a:pPr rtl="0"/>
            <a:fld id="{C1DA5917-1EAE-4FB7-B41B-5845D675B62F}" type="datetime1">
              <a:rPr lang="en-GB" noProof="0" smtClean="0"/>
              <a:t>03/02/2023</a:t>
            </a:fld>
            <a:endParaRPr lang="en-GB" noProof="0" dirty="0"/>
          </a:p>
        </p:txBody>
      </p:sp>
      <p:sp>
        <p:nvSpPr>
          <p:cNvPr id="5" name="Footer Placeholder 4">
            <a:extLst>
              <a:ext uri="{FF2B5EF4-FFF2-40B4-BE49-F238E27FC236}">
                <a16:creationId xmlns:a16="http://schemas.microsoft.com/office/drawing/2014/main" id="{1D286632-8061-95C2-419B-5BE3DC5743BE}"/>
              </a:ext>
            </a:extLst>
          </p:cNvPr>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a:extLst>
              <a:ext uri="{FF2B5EF4-FFF2-40B4-BE49-F238E27FC236}">
                <a16:creationId xmlns:a16="http://schemas.microsoft.com/office/drawing/2014/main" id="{92530191-72B2-E472-96EA-784C3C398CDD}"/>
              </a:ext>
            </a:extLst>
          </p:cNvPr>
          <p:cNvSpPr>
            <a:spLocks noGrp="1"/>
          </p:cNvSpPr>
          <p:nvPr>
            <p:ph type="sldNum" sz="quarter" idx="12"/>
          </p:nvPr>
        </p:nvSpPr>
        <p:spPr/>
        <p:txBody>
          <a:bodyPr/>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326605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6EDC10-989F-5790-2D28-9616E0F30E75}"/>
              </a:ext>
            </a:extLst>
          </p:cNvPr>
          <p:cNvSpPr>
            <a:spLocks noGrp="1"/>
          </p:cNvSpPr>
          <p:nvPr>
            <p:ph type="title" orient="vert"/>
          </p:nvPr>
        </p:nvSpPr>
        <p:spPr>
          <a:xfrm>
            <a:off x="8722628" y="365125"/>
            <a:ext cx="2628215"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5F86DD53-CE96-AF5C-7825-10658B5637C1}"/>
              </a:ext>
            </a:extLst>
          </p:cNvPr>
          <p:cNvSpPr>
            <a:spLocks noGrp="1"/>
          </p:cNvSpPr>
          <p:nvPr>
            <p:ph type="body" orient="vert" idx="1"/>
          </p:nvPr>
        </p:nvSpPr>
        <p:spPr>
          <a:xfrm>
            <a:off x="837982" y="365125"/>
            <a:ext cx="7732286"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F7C3BCF5-FDE6-5D48-744E-F97B03016180}"/>
              </a:ext>
            </a:extLst>
          </p:cNvPr>
          <p:cNvSpPr>
            <a:spLocks noGrp="1"/>
          </p:cNvSpPr>
          <p:nvPr>
            <p:ph type="dt" sz="half" idx="10"/>
          </p:nvPr>
        </p:nvSpPr>
        <p:spPr/>
        <p:txBody>
          <a:bodyPr/>
          <a:lstStyle/>
          <a:p>
            <a:pPr rtl="0"/>
            <a:fld id="{3C53073F-16C3-4BA9-BA42-449EABFDA240}" type="datetime1">
              <a:rPr lang="en-GB" noProof="0" smtClean="0"/>
              <a:t>03/02/2023</a:t>
            </a:fld>
            <a:endParaRPr lang="en-GB" noProof="0" dirty="0"/>
          </a:p>
        </p:txBody>
      </p:sp>
      <p:sp>
        <p:nvSpPr>
          <p:cNvPr id="5" name="Footer Placeholder 4">
            <a:extLst>
              <a:ext uri="{FF2B5EF4-FFF2-40B4-BE49-F238E27FC236}">
                <a16:creationId xmlns:a16="http://schemas.microsoft.com/office/drawing/2014/main" id="{5046D684-0903-7F76-D310-04365B5F6083}"/>
              </a:ext>
            </a:extLst>
          </p:cNvPr>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a:extLst>
              <a:ext uri="{FF2B5EF4-FFF2-40B4-BE49-F238E27FC236}">
                <a16:creationId xmlns:a16="http://schemas.microsoft.com/office/drawing/2014/main" id="{3F8AB491-0DD9-FCCE-3B3B-EE7F3901BD10}"/>
              </a:ext>
            </a:extLst>
          </p:cNvPr>
          <p:cNvSpPr>
            <a:spLocks noGrp="1"/>
          </p:cNvSpPr>
          <p:nvPr>
            <p:ph type="sldNum" sz="quarter" idx="12"/>
          </p:nvPr>
        </p:nvSpPr>
        <p:spPr/>
        <p:txBody>
          <a:bodyPr/>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48352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ACB0-64D0-D08A-A198-B08D2C96327D}"/>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5073CAF8-A1C2-A2C9-1E41-73FD1FB8C1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F57B57E0-2D96-CAE8-15D9-5316678BAD52}"/>
              </a:ext>
            </a:extLst>
          </p:cNvPr>
          <p:cNvSpPr>
            <a:spLocks noGrp="1"/>
          </p:cNvSpPr>
          <p:nvPr>
            <p:ph type="dt" sz="half" idx="10"/>
          </p:nvPr>
        </p:nvSpPr>
        <p:spPr/>
        <p:txBody>
          <a:bodyPr/>
          <a:lstStyle/>
          <a:p>
            <a:pPr rtl="0"/>
            <a:fld id="{443BA9A3-713C-40C7-AAF6-4E91831C9DFE}" type="datetime1">
              <a:rPr lang="en-GB" noProof="0" smtClean="0"/>
              <a:t>03/02/2023</a:t>
            </a:fld>
            <a:endParaRPr lang="en-GB" noProof="0" dirty="0"/>
          </a:p>
        </p:txBody>
      </p:sp>
      <p:sp>
        <p:nvSpPr>
          <p:cNvPr id="5" name="Footer Placeholder 4">
            <a:extLst>
              <a:ext uri="{FF2B5EF4-FFF2-40B4-BE49-F238E27FC236}">
                <a16:creationId xmlns:a16="http://schemas.microsoft.com/office/drawing/2014/main" id="{7CBFFE2C-4007-B64D-9C3C-92FE45E954D8}"/>
              </a:ext>
            </a:extLst>
          </p:cNvPr>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a:extLst>
              <a:ext uri="{FF2B5EF4-FFF2-40B4-BE49-F238E27FC236}">
                <a16:creationId xmlns:a16="http://schemas.microsoft.com/office/drawing/2014/main" id="{97380CF9-2EDA-A24F-7B4E-A0A9ECECA95D}"/>
              </a:ext>
            </a:extLst>
          </p:cNvPr>
          <p:cNvSpPr>
            <a:spLocks noGrp="1"/>
          </p:cNvSpPr>
          <p:nvPr>
            <p:ph type="sldNum" sz="quarter" idx="12"/>
          </p:nvPr>
        </p:nvSpPr>
        <p:spPr/>
        <p:txBody>
          <a:bodyPr/>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291623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361E-17A5-5A41-6278-138574AD1D1E}"/>
              </a:ext>
            </a:extLst>
          </p:cNvPr>
          <p:cNvSpPr>
            <a:spLocks noGrp="1"/>
          </p:cNvSpPr>
          <p:nvPr>
            <p:ph type="title"/>
          </p:nvPr>
        </p:nvSpPr>
        <p:spPr>
          <a:xfrm>
            <a:off x="831633" y="1709739"/>
            <a:ext cx="10512862" cy="2852737"/>
          </a:xfrm>
        </p:spPr>
        <p:txBody>
          <a:bodyPr anchor="b"/>
          <a:lstStyle>
            <a:lvl1pPr>
              <a:defRPr sz="5998"/>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F24B6A78-BBCF-6D28-B952-BCA15BC648FC}"/>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B9E2D5-EC40-2745-40F7-EE278451766A}"/>
              </a:ext>
            </a:extLst>
          </p:cNvPr>
          <p:cNvSpPr>
            <a:spLocks noGrp="1"/>
          </p:cNvSpPr>
          <p:nvPr>
            <p:ph type="dt" sz="half" idx="10"/>
          </p:nvPr>
        </p:nvSpPr>
        <p:spPr/>
        <p:txBody>
          <a:bodyPr/>
          <a:lstStyle/>
          <a:p>
            <a:pPr rtl="0"/>
            <a:fld id="{A3058AD4-25BB-47E2-8E61-453C8F3DF2D8}" type="datetime1">
              <a:rPr lang="en-GB" noProof="0" smtClean="0"/>
              <a:t>03/02/2023</a:t>
            </a:fld>
            <a:endParaRPr lang="en-GB" noProof="0" dirty="0"/>
          </a:p>
        </p:txBody>
      </p:sp>
      <p:sp>
        <p:nvSpPr>
          <p:cNvPr id="5" name="Footer Placeholder 4">
            <a:extLst>
              <a:ext uri="{FF2B5EF4-FFF2-40B4-BE49-F238E27FC236}">
                <a16:creationId xmlns:a16="http://schemas.microsoft.com/office/drawing/2014/main" id="{727C3134-E571-FFAF-CBE0-A328D37F6681}"/>
              </a:ext>
            </a:extLst>
          </p:cNvPr>
          <p:cNvSpPr>
            <a:spLocks noGrp="1"/>
          </p:cNvSpPr>
          <p:nvPr>
            <p:ph type="ftr" sz="quarter" idx="11"/>
          </p:nvPr>
        </p:nvSpPr>
        <p:spPr/>
        <p:txBody>
          <a:bodyPr/>
          <a:lstStyle/>
          <a:p>
            <a:pPr rtl="0"/>
            <a:r>
              <a:rPr lang="en-GB" noProof="0"/>
              <a:t>Add a footer</a:t>
            </a:r>
            <a:endParaRPr lang="en-GB" noProof="0" dirty="0"/>
          </a:p>
        </p:txBody>
      </p:sp>
      <p:sp>
        <p:nvSpPr>
          <p:cNvPr id="6" name="Slide Number Placeholder 5">
            <a:extLst>
              <a:ext uri="{FF2B5EF4-FFF2-40B4-BE49-F238E27FC236}">
                <a16:creationId xmlns:a16="http://schemas.microsoft.com/office/drawing/2014/main" id="{ACD3FBF0-CC9D-7EA5-DCAA-6752F448A677}"/>
              </a:ext>
            </a:extLst>
          </p:cNvPr>
          <p:cNvSpPr>
            <a:spLocks noGrp="1"/>
          </p:cNvSpPr>
          <p:nvPr>
            <p:ph type="sldNum" sz="quarter" idx="12"/>
          </p:nvPr>
        </p:nvSpPr>
        <p:spPr/>
        <p:txBody>
          <a:bodyPr/>
          <a:lstStyle/>
          <a:p>
            <a:pPr rtl="0"/>
            <a:fld id="{2A013F82-EE5E-44EE-A61D-E31C6657F26F}" type="slidenum">
              <a:rPr lang="en-GB" noProof="0" smtClean="0"/>
              <a:t>‹#›</a:t>
            </a:fld>
            <a:endParaRPr lang="en-GB" noProof="0" dirty="0"/>
          </a:p>
        </p:txBody>
      </p:sp>
      <p:grpSp>
        <p:nvGrpSpPr>
          <p:cNvPr id="7" name="Group 6">
            <a:extLst>
              <a:ext uri="{FF2B5EF4-FFF2-40B4-BE49-F238E27FC236}">
                <a16:creationId xmlns:a16="http://schemas.microsoft.com/office/drawing/2014/main" id="{7F8C79A1-6B4E-6B0B-5479-1A52E2AF9664}"/>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776D05BB-9D2B-8595-C880-AD1373180F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98507C48-B3CF-AC63-F749-628CDE34556E}"/>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grpSp>
    </p:spTree>
    <p:extLst>
      <p:ext uri="{BB962C8B-B14F-4D97-AF65-F5344CB8AC3E}">
        <p14:creationId xmlns:p14="http://schemas.microsoft.com/office/powerpoint/2010/main" val="129408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9173-B1D6-A0AA-7A4D-A287CDCC0B45}"/>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3C2F967F-4C55-7B70-5FDC-437EAA3C5EBE}"/>
              </a:ext>
            </a:extLst>
          </p:cNvPr>
          <p:cNvSpPr>
            <a:spLocks noGrp="1"/>
          </p:cNvSpPr>
          <p:nvPr>
            <p:ph sz="half" idx="1"/>
          </p:nvPr>
        </p:nvSpPr>
        <p:spPr>
          <a:xfrm>
            <a:off x="837982" y="1825625"/>
            <a:ext cx="5180251"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5E025D64-0D0D-44CA-F570-4CA12681B6A6}"/>
              </a:ext>
            </a:extLst>
          </p:cNvPr>
          <p:cNvSpPr>
            <a:spLocks noGrp="1"/>
          </p:cNvSpPr>
          <p:nvPr>
            <p:ph sz="half" idx="2"/>
          </p:nvPr>
        </p:nvSpPr>
        <p:spPr>
          <a:xfrm>
            <a:off x="6170592" y="1825625"/>
            <a:ext cx="5180251"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F3D1D781-8889-8204-0923-6682D26C36CC}"/>
              </a:ext>
            </a:extLst>
          </p:cNvPr>
          <p:cNvSpPr>
            <a:spLocks noGrp="1"/>
          </p:cNvSpPr>
          <p:nvPr>
            <p:ph type="dt" sz="half" idx="10"/>
          </p:nvPr>
        </p:nvSpPr>
        <p:spPr/>
        <p:txBody>
          <a:bodyPr/>
          <a:lstStyle/>
          <a:p>
            <a:pPr rtl="0"/>
            <a:fld id="{D224728B-4389-4C0D-A4AA-67980CE66A15}" type="datetime1">
              <a:rPr lang="en-GB" noProof="0" smtClean="0"/>
              <a:t>03/02/2023</a:t>
            </a:fld>
            <a:endParaRPr lang="en-GB" noProof="0" dirty="0"/>
          </a:p>
        </p:txBody>
      </p:sp>
      <p:sp>
        <p:nvSpPr>
          <p:cNvPr id="6" name="Footer Placeholder 5">
            <a:extLst>
              <a:ext uri="{FF2B5EF4-FFF2-40B4-BE49-F238E27FC236}">
                <a16:creationId xmlns:a16="http://schemas.microsoft.com/office/drawing/2014/main" id="{8E1AABF9-F823-C582-EB8D-80F7E8EDA0C7}"/>
              </a:ext>
            </a:extLst>
          </p:cNvPr>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a:extLst>
              <a:ext uri="{FF2B5EF4-FFF2-40B4-BE49-F238E27FC236}">
                <a16:creationId xmlns:a16="http://schemas.microsoft.com/office/drawing/2014/main" id="{17A20083-2DAB-F13B-F7B5-F5136568F76B}"/>
              </a:ext>
            </a:extLst>
          </p:cNvPr>
          <p:cNvSpPr>
            <a:spLocks noGrp="1"/>
          </p:cNvSpPr>
          <p:nvPr>
            <p:ph type="sldNum" sz="quarter" idx="12"/>
          </p:nvPr>
        </p:nvSpPr>
        <p:spPr/>
        <p:txBody>
          <a:bodyPr/>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159150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728D-53ED-5631-85E2-8A46A7F31227}"/>
              </a:ext>
            </a:extLst>
          </p:cNvPr>
          <p:cNvSpPr>
            <a:spLocks noGrp="1"/>
          </p:cNvSpPr>
          <p:nvPr>
            <p:ph type="title"/>
          </p:nvPr>
        </p:nvSpPr>
        <p:spPr>
          <a:xfrm>
            <a:off x="839569" y="365126"/>
            <a:ext cx="10512862"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7E208F25-346F-D71B-C49A-3DF4C6112FCE}"/>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C8DD62E-D014-92FB-32B3-AB266425B775}"/>
              </a:ext>
            </a:extLst>
          </p:cNvPr>
          <p:cNvSpPr>
            <a:spLocks noGrp="1"/>
          </p:cNvSpPr>
          <p:nvPr>
            <p:ph sz="half" idx="2"/>
          </p:nvPr>
        </p:nvSpPr>
        <p:spPr>
          <a:xfrm>
            <a:off x="839570" y="2505075"/>
            <a:ext cx="5156444"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333115B8-3A03-A6C0-4DBC-E7AEF6F994BA}"/>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6597C66-5674-0776-48CF-568E7508EEA4}"/>
              </a:ext>
            </a:extLst>
          </p:cNvPr>
          <p:cNvSpPr>
            <a:spLocks noGrp="1"/>
          </p:cNvSpPr>
          <p:nvPr>
            <p:ph sz="quarter" idx="4"/>
          </p:nvPr>
        </p:nvSpPr>
        <p:spPr>
          <a:xfrm>
            <a:off x="6170593" y="2505075"/>
            <a:ext cx="51818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15EFB673-4468-F580-F6CD-EE197B340A22}"/>
              </a:ext>
            </a:extLst>
          </p:cNvPr>
          <p:cNvSpPr>
            <a:spLocks noGrp="1"/>
          </p:cNvSpPr>
          <p:nvPr>
            <p:ph type="dt" sz="half" idx="10"/>
          </p:nvPr>
        </p:nvSpPr>
        <p:spPr/>
        <p:txBody>
          <a:bodyPr/>
          <a:lstStyle/>
          <a:p>
            <a:pPr rtl="0"/>
            <a:fld id="{8B139672-FE54-48A1-AAD3-9B5D5E56C2C2}" type="datetime1">
              <a:rPr lang="en-GB" noProof="0" smtClean="0"/>
              <a:t>03/02/2023</a:t>
            </a:fld>
            <a:endParaRPr lang="en-GB" noProof="0" dirty="0"/>
          </a:p>
        </p:txBody>
      </p:sp>
      <p:sp>
        <p:nvSpPr>
          <p:cNvPr id="8" name="Footer Placeholder 7">
            <a:extLst>
              <a:ext uri="{FF2B5EF4-FFF2-40B4-BE49-F238E27FC236}">
                <a16:creationId xmlns:a16="http://schemas.microsoft.com/office/drawing/2014/main" id="{B5AF7557-79EC-A3B2-1BFF-29E9D50E3114}"/>
              </a:ext>
            </a:extLst>
          </p:cNvPr>
          <p:cNvSpPr>
            <a:spLocks noGrp="1"/>
          </p:cNvSpPr>
          <p:nvPr>
            <p:ph type="ftr" sz="quarter" idx="11"/>
          </p:nvPr>
        </p:nvSpPr>
        <p:spPr/>
        <p:txBody>
          <a:bodyPr/>
          <a:lstStyle/>
          <a:p>
            <a:pPr rtl="0"/>
            <a:r>
              <a:rPr lang="en-GB" noProof="0"/>
              <a:t>Add a footer</a:t>
            </a:r>
            <a:endParaRPr lang="en-GB" noProof="0" dirty="0"/>
          </a:p>
        </p:txBody>
      </p:sp>
      <p:sp>
        <p:nvSpPr>
          <p:cNvPr id="9" name="Slide Number Placeholder 8">
            <a:extLst>
              <a:ext uri="{FF2B5EF4-FFF2-40B4-BE49-F238E27FC236}">
                <a16:creationId xmlns:a16="http://schemas.microsoft.com/office/drawing/2014/main" id="{F761039D-83F9-454F-7AE3-3021D27E7DA9}"/>
              </a:ext>
            </a:extLst>
          </p:cNvPr>
          <p:cNvSpPr>
            <a:spLocks noGrp="1"/>
          </p:cNvSpPr>
          <p:nvPr>
            <p:ph type="sldNum" sz="quarter" idx="12"/>
          </p:nvPr>
        </p:nvSpPr>
        <p:spPr/>
        <p:txBody>
          <a:bodyPr/>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32137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6D5B-E04F-C689-BAA8-58C6A3A29D20}"/>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C2D55A10-D6CE-711A-BEDE-7F6281BED767}"/>
              </a:ext>
            </a:extLst>
          </p:cNvPr>
          <p:cNvSpPr>
            <a:spLocks noGrp="1"/>
          </p:cNvSpPr>
          <p:nvPr>
            <p:ph type="dt" sz="half" idx="10"/>
          </p:nvPr>
        </p:nvSpPr>
        <p:spPr/>
        <p:txBody>
          <a:bodyPr/>
          <a:lstStyle/>
          <a:p>
            <a:pPr rtl="0"/>
            <a:fld id="{910F198C-9623-4BDF-8475-0D90DC9F422A}" type="datetime1">
              <a:rPr lang="en-GB" noProof="0" smtClean="0"/>
              <a:t>03/02/2023</a:t>
            </a:fld>
            <a:endParaRPr lang="en-GB" noProof="0" dirty="0"/>
          </a:p>
        </p:txBody>
      </p:sp>
      <p:sp>
        <p:nvSpPr>
          <p:cNvPr id="4" name="Footer Placeholder 3">
            <a:extLst>
              <a:ext uri="{FF2B5EF4-FFF2-40B4-BE49-F238E27FC236}">
                <a16:creationId xmlns:a16="http://schemas.microsoft.com/office/drawing/2014/main" id="{ACEC7CEB-A12C-2BD1-D065-359F9CE24AD1}"/>
              </a:ext>
            </a:extLst>
          </p:cNvPr>
          <p:cNvSpPr>
            <a:spLocks noGrp="1"/>
          </p:cNvSpPr>
          <p:nvPr>
            <p:ph type="ftr" sz="quarter" idx="11"/>
          </p:nvPr>
        </p:nvSpPr>
        <p:spPr/>
        <p:txBody>
          <a:bodyPr/>
          <a:lstStyle/>
          <a:p>
            <a:pPr rtl="0"/>
            <a:r>
              <a:rPr lang="en-GB" noProof="0"/>
              <a:t>Add a footer</a:t>
            </a:r>
            <a:endParaRPr lang="en-GB" noProof="0" dirty="0"/>
          </a:p>
        </p:txBody>
      </p:sp>
      <p:sp>
        <p:nvSpPr>
          <p:cNvPr id="5" name="Slide Number Placeholder 4">
            <a:extLst>
              <a:ext uri="{FF2B5EF4-FFF2-40B4-BE49-F238E27FC236}">
                <a16:creationId xmlns:a16="http://schemas.microsoft.com/office/drawing/2014/main" id="{40F7912D-3745-5FAF-5CA7-2C7E32AF2B8F}"/>
              </a:ext>
            </a:extLst>
          </p:cNvPr>
          <p:cNvSpPr>
            <a:spLocks noGrp="1"/>
          </p:cNvSpPr>
          <p:nvPr>
            <p:ph type="sldNum" sz="quarter" idx="12"/>
          </p:nvPr>
        </p:nvSpPr>
        <p:spPr/>
        <p:txBody>
          <a:bodyPr/>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166730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5306B-6970-5652-3A37-3AD8A06301F1}"/>
              </a:ext>
            </a:extLst>
          </p:cNvPr>
          <p:cNvSpPr>
            <a:spLocks noGrp="1"/>
          </p:cNvSpPr>
          <p:nvPr>
            <p:ph type="dt" sz="half" idx="10"/>
          </p:nvPr>
        </p:nvSpPr>
        <p:spPr/>
        <p:txBody>
          <a:bodyPr/>
          <a:lstStyle/>
          <a:p>
            <a:pPr rtl="0"/>
            <a:fld id="{639FE9E6-0FFB-49E0-B11F-DC1ABE11F7E1}" type="datetime1">
              <a:rPr lang="en-GB" noProof="0" smtClean="0"/>
              <a:t>03/02/2023</a:t>
            </a:fld>
            <a:endParaRPr lang="en-GB" noProof="0" dirty="0"/>
          </a:p>
        </p:txBody>
      </p:sp>
      <p:sp>
        <p:nvSpPr>
          <p:cNvPr id="3" name="Footer Placeholder 2">
            <a:extLst>
              <a:ext uri="{FF2B5EF4-FFF2-40B4-BE49-F238E27FC236}">
                <a16:creationId xmlns:a16="http://schemas.microsoft.com/office/drawing/2014/main" id="{F1D90E29-947F-E0E3-751D-3B2D40B61829}"/>
              </a:ext>
            </a:extLst>
          </p:cNvPr>
          <p:cNvSpPr>
            <a:spLocks noGrp="1"/>
          </p:cNvSpPr>
          <p:nvPr>
            <p:ph type="ftr" sz="quarter" idx="11"/>
          </p:nvPr>
        </p:nvSpPr>
        <p:spPr/>
        <p:txBody>
          <a:bodyPr/>
          <a:lstStyle/>
          <a:p>
            <a:pPr rtl="0"/>
            <a:r>
              <a:rPr lang="en-GB" noProof="0"/>
              <a:t>Add a footer</a:t>
            </a:r>
            <a:endParaRPr lang="en-GB" noProof="0" dirty="0"/>
          </a:p>
        </p:txBody>
      </p:sp>
      <p:sp>
        <p:nvSpPr>
          <p:cNvPr id="4" name="Slide Number Placeholder 3">
            <a:extLst>
              <a:ext uri="{FF2B5EF4-FFF2-40B4-BE49-F238E27FC236}">
                <a16:creationId xmlns:a16="http://schemas.microsoft.com/office/drawing/2014/main" id="{7C6C3F50-7414-7F9A-6FD7-921484E2A4A3}"/>
              </a:ext>
            </a:extLst>
          </p:cNvPr>
          <p:cNvSpPr>
            <a:spLocks noGrp="1"/>
          </p:cNvSpPr>
          <p:nvPr>
            <p:ph type="sldNum" sz="quarter" idx="12"/>
          </p:nvPr>
        </p:nvSpPr>
        <p:spPr/>
        <p:txBody>
          <a:bodyPr/>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164979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88D1B-452B-E909-3CFD-9159CCD19E3B}"/>
              </a:ext>
            </a:extLst>
          </p:cNvPr>
          <p:cNvSpPr>
            <a:spLocks noGrp="1"/>
          </p:cNvSpPr>
          <p:nvPr>
            <p:ph type="title"/>
          </p:nvPr>
        </p:nvSpPr>
        <p:spPr>
          <a:xfrm>
            <a:off x="839570" y="457200"/>
            <a:ext cx="3931213" cy="1600200"/>
          </a:xfrm>
        </p:spPr>
        <p:txBody>
          <a:bodyPr anchor="b"/>
          <a:lstStyle>
            <a:lvl1pPr>
              <a:defRPr sz="3199"/>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2A754E7A-86B7-49DF-B628-A78B1D70F2FC}"/>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B74AC798-81F8-0656-7093-983B17ABEEC6}"/>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5198553-F1BE-6652-0A80-F448939A7BA0}"/>
              </a:ext>
            </a:extLst>
          </p:cNvPr>
          <p:cNvSpPr>
            <a:spLocks noGrp="1"/>
          </p:cNvSpPr>
          <p:nvPr>
            <p:ph type="dt" sz="half" idx="10"/>
          </p:nvPr>
        </p:nvSpPr>
        <p:spPr/>
        <p:txBody>
          <a:bodyPr/>
          <a:lstStyle/>
          <a:p>
            <a:pPr rtl="0"/>
            <a:fld id="{62B21927-C8DD-4995-8DD9-D896F07C764F}" type="datetime1">
              <a:rPr lang="en-GB" noProof="0" smtClean="0"/>
              <a:t>03/02/2023</a:t>
            </a:fld>
            <a:endParaRPr lang="en-GB" noProof="0" dirty="0"/>
          </a:p>
        </p:txBody>
      </p:sp>
      <p:sp>
        <p:nvSpPr>
          <p:cNvPr id="6" name="Footer Placeholder 5">
            <a:extLst>
              <a:ext uri="{FF2B5EF4-FFF2-40B4-BE49-F238E27FC236}">
                <a16:creationId xmlns:a16="http://schemas.microsoft.com/office/drawing/2014/main" id="{A577A84C-4DE4-3926-31B1-10C653045623}"/>
              </a:ext>
            </a:extLst>
          </p:cNvPr>
          <p:cNvSpPr>
            <a:spLocks noGrp="1"/>
          </p:cNvSpPr>
          <p:nvPr>
            <p:ph type="ftr" sz="quarter" idx="11"/>
          </p:nvPr>
        </p:nvSpPr>
        <p:spPr/>
        <p:txBody>
          <a:bodyPr/>
          <a:lstStyle/>
          <a:p>
            <a:pPr rtl="0"/>
            <a:r>
              <a:rPr lang="en-GB" noProof="0"/>
              <a:t>Add a footer</a:t>
            </a:r>
            <a:endParaRPr lang="en-GB" noProof="0" dirty="0"/>
          </a:p>
        </p:txBody>
      </p:sp>
      <p:sp>
        <p:nvSpPr>
          <p:cNvPr id="7" name="Slide Number Placeholder 6">
            <a:extLst>
              <a:ext uri="{FF2B5EF4-FFF2-40B4-BE49-F238E27FC236}">
                <a16:creationId xmlns:a16="http://schemas.microsoft.com/office/drawing/2014/main" id="{E09B35DE-EF5F-FD43-460A-86B12F9E1DDF}"/>
              </a:ext>
            </a:extLst>
          </p:cNvPr>
          <p:cNvSpPr>
            <a:spLocks noGrp="1"/>
          </p:cNvSpPr>
          <p:nvPr>
            <p:ph type="sldNum" sz="quarter" idx="12"/>
          </p:nvPr>
        </p:nvSpPr>
        <p:spPr/>
        <p:txBody>
          <a:bodyPr/>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43394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9D3AD-BAB1-F653-9B18-9D448F297F98}"/>
              </a:ext>
            </a:extLst>
          </p:cNvPr>
          <p:cNvSpPr>
            <a:spLocks noGrp="1"/>
          </p:cNvSpPr>
          <p:nvPr>
            <p:ph type="title"/>
          </p:nvPr>
        </p:nvSpPr>
        <p:spPr>
          <a:xfrm>
            <a:off x="839570" y="457200"/>
            <a:ext cx="3931213" cy="1600200"/>
          </a:xfrm>
        </p:spPr>
        <p:txBody>
          <a:bodyPr anchor="b"/>
          <a:lstStyle>
            <a:lvl1pPr>
              <a:defRPr sz="3199"/>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7FB7EA91-D250-4C5A-5E6E-82C0CD3B8CA3}"/>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DE"/>
          </a:p>
        </p:txBody>
      </p:sp>
      <p:sp>
        <p:nvSpPr>
          <p:cNvPr id="4" name="Text Placeholder 3">
            <a:extLst>
              <a:ext uri="{FF2B5EF4-FFF2-40B4-BE49-F238E27FC236}">
                <a16:creationId xmlns:a16="http://schemas.microsoft.com/office/drawing/2014/main" id="{A7A885EC-D962-4394-7166-9176F248C660}"/>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86332A-AFE2-8FE1-6A4B-51EFDD4CD180}"/>
              </a:ext>
            </a:extLst>
          </p:cNvPr>
          <p:cNvSpPr>
            <a:spLocks noGrp="1"/>
          </p:cNvSpPr>
          <p:nvPr>
            <p:ph type="dt" sz="half" idx="10"/>
          </p:nvPr>
        </p:nvSpPr>
        <p:spPr/>
        <p:txBody>
          <a:bodyPr/>
          <a:lstStyle/>
          <a:p>
            <a:fld id="{48A87A34-81AB-432B-8DAE-1953F412C126}" type="datetimeFigureOut">
              <a:rPr lang="en-US" smtClean="0"/>
              <a:pPr/>
              <a:t>2/3/23</a:t>
            </a:fld>
            <a:endParaRPr lang="en-US" dirty="0"/>
          </a:p>
        </p:txBody>
      </p:sp>
      <p:sp>
        <p:nvSpPr>
          <p:cNvPr id="6" name="Footer Placeholder 5">
            <a:extLst>
              <a:ext uri="{FF2B5EF4-FFF2-40B4-BE49-F238E27FC236}">
                <a16:creationId xmlns:a16="http://schemas.microsoft.com/office/drawing/2014/main" id="{67BE0777-689D-6C7F-3736-9D4A625562C7}"/>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DA1B047-2771-F995-6CD0-A6942107B68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77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6530D8-249F-94AB-8094-E54F22DAA2AE}"/>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85850E63-DF08-15B8-6DFA-735B92BEA271}"/>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E5B4943B-401B-5F6A-B176-A088360EC206}"/>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1844A121-BE7A-4F98-A156-68B8EDAD6987}" type="datetime1">
              <a:rPr lang="en-GB" noProof="0" smtClean="0"/>
              <a:t>03/02/2023</a:t>
            </a:fld>
            <a:endParaRPr lang="en-GB" noProof="0" dirty="0"/>
          </a:p>
        </p:txBody>
      </p:sp>
      <p:sp>
        <p:nvSpPr>
          <p:cNvPr id="5" name="Footer Placeholder 4">
            <a:extLst>
              <a:ext uri="{FF2B5EF4-FFF2-40B4-BE49-F238E27FC236}">
                <a16:creationId xmlns:a16="http://schemas.microsoft.com/office/drawing/2014/main" id="{17B20A6A-65CC-AA0C-15A1-F2A666B4F4A0}"/>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n-GB" noProof="0"/>
              <a:t>Add a footer</a:t>
            </a:r>
            <a:endParaRPr lang="en-GB" noProof="0" dirty="0"/>
          </a:p>
        </p:txBody>
      </p:sp>
      <p:sp>
        <p:nvSpPr>
          <p:cNvPr id="6" name="Slide Number Placeholder 5">
            <a:extLst>
              <a:ext uri="{FF2B5EF4-FFF2-40B4-BE49-F238E27FC236}">
                <a16:creationId xmlns:a16="http://schemas.microsoft.com/office/drawing/2014/main" id="{7325806F-4CC3-2C05-1219-3B0EF8739686}"/>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2A013F82-EE5E-44EE-A61D-E31C6657F26F}" type="slidenum">
              <a:rPr lang="en-GB" noProof="0" smtClean="0"/>
              <a:pPr/>
              <a:t>‹#›</a:t>
            </a:fld>
            <a:endParaRPr lang="en-GB" noProof="0" dirty="0"/>
          </a:p>
        </p:txBody>
      </p:sp>
    </p:spTree>
    <p:extLst>
      <p:ext uri="{BB962C8B-B14F-4D97-AF65-F5344CB8AC3E}">
        <p14:creationId xmlns:p14="http://schemas.microsoft.com/office/powerpoint/2010/main" val="39172957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DE"/>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donchisciottepodcast.it/2021/04/04/una-resurrezione-per-la-net-economy-in-italia-e2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295062" y="669925"/>
            <a:ext cx="4799350" cy="1325563"/>
          </a:xfrm>
        </p:spPr>
        <p:txBody>
          <a:bodyPr vert="horz" lIns="91440" tIns="45720" rIns="91440" bIns="45720" rtlCol="0" anchor="b">
            <a:normAutofit/>
          </a:bodyPr>
          <a:lstStyle/>
          <a:p>
            <a:pPr defTabSz="914400"/>
            <a:r>
              <a:rPr lang="en-US" sz="3700" kern="1200" dirty="0">
                <a:solidFill>
                  <a:schemeClr val="bg1"/>
                </a:solidFill>
                <a:latin typeface="+mj-lt"/>
                <a:ea typeface="+mj-ea"/>
                <a:cs typeface="+mj-cs"/>
              </a:rPr>
              <a:t>Stock index prices and Macroeconomic factors </a:t>
            </a:r>
          </a:p>
        </p:txBody>
      </p:sp>
      <p:cxnSp>
        <p:nvCxnSpPr>
          <p:cNvPr id="44" name="Straight Connector 3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60944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body" sz="half" idx="2"/>
          </p:nvPr>
        </p:nvSpPr>
        <p:spPr>
          <a:xfrm>
            <a:off x="1295062" y="2288833"/>
            <a:ext cx="4799350" cy="3711571"/>
          </a:xfrm>
        </p:spPr>
        <p:txBody>
          <a:bodyPr vert="horz" lIns="91440" tIns="45720" rIns="91440" bIns="45720" rtlCol="0">
            <a:normAutofit/>
          </a:bodyPr>
          <a:lstStyle/>
          <a:p>
            <a:pPr defTabSz="914400"/>
            <a:r>
              <a:rPr lang="en-US" sz="1400" dirty="0">
                <a:solidFill>
                  <a:schemeClr val="bg1"/>
                </a:solidFill>
              </a:rPr>
              <a:t>Final Project _ Ironhack Bootcamp</a:t>
            </a:r>
          </a:p>
          <a:p>
            <a:pPr defTabSz="914400"/>
            <a:r>
              <a:rPr lang="en-US" sz="1400" dirty="0">
                <a:solidFill>
                  <a:schemeClr val="bg1"/>
                </a:solidFill>
              </a:rPr>
              <a:t>By Esraa Ahmed</a:t>
            </a:r>
          </a:p>
          <a:p>
            <a:pPr indent="-228600" defTabSz="914400">
              <a:buFont typeface="Arial" panose="020B0604020202020204" pitchFamily="34" charset="0"/>
              <a:buChar char="•"/>
            </a:pPr>
            <a:endParaRPr lang="en-US" sz="2000" dirty="0">
              <a:solidFill>
                <a:schemeClr val="bg1"/>
              </a:solidFill>
            </a:endParaRPr>
          </a:p>
        </p:txBody>
      </p:sp>
      <p:pic>
        <p:nvPicPr>
          <p:cNvPr id="5" name="Video 4">
            <a:extLst>
              <a:ext uri="{FF2B5EF4-FFF2-40B4-BE49-F238E27FC236}">
                <a16:creationId xmlns:a16="http://schemas.microsoft.com/office/drawing/2014/main" id="{3B5614B0-B347-AB29-06DF-CE926A3B79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9231" b="1"/>
          <a:stretch/>
        </p:blipFill>
        <p:spPr>
          <a:xfrm>
            <a:off x="7627740" y="902278"/>
            <a:ext cx="4561075" cy="5053431"/>
          </a:xfrm>
          <a:prstGeom prst="rect">
            <a:avLst/>
          </a:prstGeom>
          <a:noFill/>
        </p:spPr>
      </p:pic>
      <p:cxnSp>
        <p:nvCxnSpPr>
          <p:cNvPr id="45" name="Straight Connector 40">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5972"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3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699540" y="1622066"/>
            <a:ext cx="3553301" cy="2663688"/>
          </a:xfrm>
        </p:spPr>
        <p:txBody>
          <a:bodyPr vert="horz" lIns="91440" tIns="45720" rIns="91440" bIns="45720" rtlCol="0" anchor="b">
            <a:normAutofit/>
          </a:bodyPr>
          <a:lstStyle/>
          <a:p>
            <a:pPr defTabSz="914400"/>
            <a:r>
              <a:rPr lang="en-US" sz="3400" kern="1200">
                <a:solidFill>
                  <a:schemeClr val="bg1"/>
                </a:solidFill>
                <a:latin typeface="+mj-lt"/>
                <a:ea typeface="+mj-ea"/>
                <a:cs typeface="+mj-cs"/>
              </a:rPr>
              <a:t>Percapita_Income</a:t>
            </a:r>
          </a:p>
        </p:txBody>
      </p:sp>
      <p:grpSp>
        <p:nvGrpSpPr>
          <p:cNvPr id="27" name="Group 26">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090" y="681628"/>
            <a:ext cx="1128088" cy="847206"/>
            <a:chOff x="668003" y="1684057"/>
            <a:chExt cx="1128382" cy="847206"/>
          </a:xfrm>
        </p:grpSpPr>
        <p:sp>
          <p:nvSpPr>
            <p:cNvPr id="2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slide7" descr="Percapita_Income per Country">
            <a:extLst>
              <a:ext uri="{FF2B5EF4-FFF2-40B4-BE49-F238E27FC236}">
                <a16:creationId xmlns:a16="http://schemas.microsoft.com/office/drawing/2014/main" id="{207E626D-9B7F-7C16-840D-19F0FA1DD8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08701" y="681628"/>
            <a:ext cx="7138864" cy="5836023"/>
          </a:xfrm>
          <a:prstGeom prst="rect">
            <a:avLst/>
          </a:prstGeom>
        </p:spPr>
      </p:pic>
    </p:spTree>
    <p:extLst>
      <p:ext uri="{BB962C8B-B14F-4D97-AF65-F5344CB8AC3E}">
        <p14:creationId xmlns:p14="http://schemas.microsoft.com/office/powerpoint/2010/main" val="236328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3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699540" y="1622066"/>
            <a:ext cx="3553301" cy="2663688"/>
          </a:xfrm>
        </p:spPr>
        <p:txBody>
          <a:bodyPr vert="horz" lIns="91440" tIns="45720" rIns="91440" bIns="45720" rtlCol="0" anchor="b">
            <a:normAutofit/>
          </a:bodyPr>
          <a:lstStyle/>
          <a:p>
            <a:pPr defTabSz="914400"/>
            <a:r>
              <a:rPr lang="en-US" sz="4400" kern="1200">
                <a:solidFill>
                  <a:schemeClr val="bg1"/>
                </a:solidFill>
                <a:latin typeface="+mj-lt"/>
                <a:ea typeface="+mj-ea"/>
                <a:cs typeface="+mj-cs"/>
              </a:rPr>
              <a:t>Exchange Rate </a:t>
            </a:r>
          </a:p>
        </p:txBody>
      </p:sp>
      <p:grpSp>
        <p:nvGrpSpPr>
          <p:cNvPr id="27" name="Group 26">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090" y="681628"/>
            <a:ext cx="1128088" cy="847206"/>
            <a:chOff x="668003" y="1684057"/>
            <a:chExt cx="1128382" cy="847206"/>
          </a:xfrm>
        </p:grpSpPr>
        <p:sp>
          <p:nvSpPr>
            <p:cNvPr id="2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slide8" descr="Exchange Rate per Country">
            <a:extLst>
              <a:ext uri="{FF2B5EF4-FFF2-40B4-BE49-F238E27FC236}">
                <a16:creationId xmlns:a16="http://schemas.microsoft.com/office/drawing/2014/main" id="{815042F2-3D3D-40AF-1D89-73EE0242C5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2381" y="681628"/>
            <a:ext cx="6971639" cy="5769032"/>
          </a:xfrm>
          <a:prstGeom prst="rect">
            <a:avLst/>
          </a:prstGeom>
          <a:noFill/>
        </p:spPr>
      </p:pic>
    </p:spTree>
    <p:extLst>
      <p:ext uri="{BB962C8B-B14F-4D97-AF65-F5344CB8AC3E}">
        <p14:creationId xmlns:p14="http://schemas.microsoft.com/office/powerpoint/2010/main" val="101469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3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699540" y="1622066"/>
            <a:ext cx="3553301" cy="2663688"/>
          </a:xfrm>
        </p:spPr>
        <p:txBody>
          <a:bodyPr vert="horz" lIns="91440" tIns="45720" rIns="91440" bIns="45720" rtlCol="0" anchor="b">
            <a:normAutofit/>
          </a:bodyPr>
          <a:lstStyle/>
          <a:p>
            <a:pPr defTabSz="914400"/>
            <a:r>
              <a:rPr lang="en-US" sz="4400" kern="1200">
                <a:solidFill>
                  <a:schemeClr val="bg1"/>
                </a:solidFill>
                <a:latin typeface="+mj-lt"/>
                <a:ea typeface="+mj-ea"/>
                <a:cs typeface="+mj-cs"/>
              </a:rPr>
              <a:t>Trade </a:t>
            </a:r>
          </a:p>
        </p:txBody>
      </p:sp>
      <p:grpSp>
        <p:nvGrpSpPr>
          <p:cNvPr id="27" name="Group 26">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090" y="681628"/>
            <a:ext cx="1128088" cy="847206"/>
            <a:chOff x="668003" y="1684057"/>
            <a:chExt cx="1128382" cy="847206"/>
          </a:xfrm>
        </p:grpSpPr>
        <p:sp>
          <p:nvSpPr>
            <p:cNvPr id="2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5" name="slide9" descr="Trade per Country">
            <a:extLst>
              <a:ext uri="{FF2B5EF4-FFF2-40B4-BE49-F238E27FC236}">
                <a16:creationId xmlns:a16="http://schemas.microsoft.com/office/drawing/2014/main" id="{5416B52B-7D4D-A0A0-7C9D-4F70DF32329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88582" y="455567"/>
            <a:ext cx="7010485" cy="5853754"/>
          </a:xfrm>
          <a:prstGeom prst="rect">
            <a:avLst/>
          </a:prstGeom>
        </p:spPr>
      </p:pic>
    </p:spTree>
    <p:extLst>
      <p:ext uri="{BB962C8B-B14F-4D97-AF65-F5344CB8AC3E}">
        <p14:creationId xmlns:p14="http://schemas.microsoft.com/office/powerpoint/2010/main" val="168149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837980" y="291090"/>
            <a:ext cx="10512861" cy="932688"/>
          </a:xfrm>
        </p:spPr>
        <p:txBody>
          <a:bodyPr vert="horz" lIns="91440" tIns="45720" rIns="91440" bIns="45720" rtlCol="0" anchor="b">
            <a:normAutofit/>
          </a:bodyPr>
          <a:lstStyle/>
          <a:p>
            <a:pPr defTabSz="914400"/>
            <a:r>
              <a:rPr lang="en-US" sz="5300" kern="1200">
                <a:solidFill>
                  <a:schemeClr val="tx1"/>
                </a:solidFill>
                <a:latin typeface="+mj-lt"/>
                <a:ea typeface="+mj-ea"/>
                <a:cs typeface="+mj-cs"/>
              </a:rPr>
              <a:t>Oil prices</a:t>
            </a:r>
          </a:p>
        </p:txBody>
      </p:sp>
      <p:pic>
        <p:nvPicPr>
          <p:cNvPr id="4" name="slide10" descr="Oil_prices per Country">
            <a:extLst>
              <a:ext uri="{FF2B5EF4-FFF2-40B4-BE49-F238E27FC236}">
                <a16:creationId xmlns:a16="http://schemas.microsoft.com/office/drawing/2014/main" id="{9071F596-CBB4-1CA7-CE2C-8D16FC4EAD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3813" y="2348880"/>
            <a:ext cx="10801200" cy="2952327"/>
          </a:xfrm>
          <a:prstGeom prst="rect">
            <a:avLst/>
          </a:prstGeom>
          <a:noFill/>
        </p:spPr>
      </p:pic>
    </p:spTree>
    <p:extLst>
      <p:ext uri="{BB962C8B-B14F-4D97-AF65-F5344CB8AC3E}">
        <p14:creationId xmlns:p14="http://schemas.microsoft.com/office/powerpoint/2010/main" val="36686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digital stock market graph">
            <a:extLst>
              <a:ext uri="{FF2B5EF4-FFF2-40B4-BE49-F238E27FC236}">
                <a16:creationId xmlns:a16="http://schemas.microsoft.com/office/drawing/2014/main" id="{19203D44-2664-9F21-1FBD-86C2CF1F67C8}"/>
              </a:ext>
            </a:extLst>
          </p:cNvPr>
          <p:cNvPicPr>
            <a:picLocks noChangeAspect="1"/>
          </p:cNvPicPr>
          <p:nvPr/>
        </p:nvPicPr>
        <p:blipFill rotWithShape="1">
          <a:blip r:embed="rId3">
            <a:alphaModFix/>
          </a:blip>
          <a:srcRect l="10804" r="10803" b="-1"/>
          <a:stretch/>
        </p:blipFill>
        <p:spPr>
          <a:xfrm>
            <a:off x="4282786" y="10"/>
            <a:ext cx="7906039" cy="6857992"/>
          </a:xfrm>
          <a:prstGeom prst="rect">
            <a:avLst/>
          </a:prstGeom>
        </p:spPr>
      </p:pic>
      <p:sp>
        <p:nvSpPr>
          <p:cNvPr id="19"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8473" y="1115219"/>
            <a:ext cx="5504015" cy="2387600"/>
          </a:xfrm>
        </p:spPr>
        <p:txBody>
          <a:bodyPr vert="horz" lIns="91440" tIns="45720" rIns="91440" bIns="45720" rtlCol="0" anchor="b">
            <a:normAutofit/>
          </a:bodyPr>
          <a:lstStyle/>
          <a:p>
            <a:pPr defTabSz="914400"/>
            <a:r>
              <a:rPr lang="en-US" sz="3900">
                <a:solidFill>
                  <a:schemeClr val="bg1"/>
                </a:solidFill>
              </a:rPr>
              <a:t>How major macroeconomic factors can impact the movement of stock index prices</a:t>
            </a:r>
          </a:p>
        </p:txBody>
      </p:sp>
      <p:cxnSp>
        <p:nvCxnSpPr>
          <p:cNvPr id="21"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51" y="3681408"/>
            <a:ext cx="119317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10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639913" y="5576887"/>
            <a:ext cx="10908998" cy="640081"/>
          </a:xfrm>
        </p:spPr>
        <p:txBody>
          <a:bodyPr vert="horz" lIns="91440" tIns="45720" rIns="91440" bIns="45720" rtlCol="0" anchor="ctr">
            <a:normAutofit/>
          </a:bodyPr>
          <a:lstStyle/>
          <a:p>
            <a:pPr algn="ctr" defTabSz="914400"/>
            <a:r>
              <a:rPr lang="en-US" sz="3200"/>
              <a:t>Correlation between Index_price and the factors </a:t>
            </a:r>
          </a:p>
        </p:txBody>
      </p:sp>
      <p:pic>
        <p:nvPicPr>
          <p:cNvPr id="5" name="slide12" descr="Linear Regressions">
            <a:extLst>
              <a:ext uri="{FF2B5EF4-FFF2-40B4-BE49-F238E27FC236}">
                <a16:creationId xmlns:a16="http://schemas.microsoft.com/office/drawing/2014/main" id="{194852EA-285E-673E-F353-3224C728876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 b="920"/>
          <a:stretch/>
        </p:blipFill>
        <p:spPr>
          <a:xfrm>
            <a:off x="639913" y="640080"/>
            <a:ext cx="10908998" cy="4836795"/>
          </a:xfrm>
          <a:prstGeom prst="rect">
            <a:avLst/>
          </a:prstGeom>
          <a:noFill/>
          <a:ln w="19050">
            <a:solidFill>
              <a:schemeClr val="tx1"/>
            </a:solidFill>
            <a:miter lim="800000"/>
          </a:ln>
        </p:spPr>
      </p:pic>
    </p:spTree>
    <p:extLst>
      <p:ext uri="{BB962C8B-B14F-4D97-AF65-F5344CB8AC3E}">
        <p14:creationId xmlns:p14="http://schemas.microsoft.com/office/powerpoint/2010/main" val="2030500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9">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144"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67090" y="1030286"/>
            <a:ext cx="4152544" cy="2174091"/>
          </a:xfrm>
        </p:spPr>
        <p:txBody>
          <a:bodyPr vert="horz" lIns="91440" tIns="45720" rIns="91440" bIns="45720" rtlCol="0" anchor="b">
            <a:normAutofit/>
          </a:bodyPr>
          <a:lstStyle/>
          <a:p>
            <a:pPr defTabSz="914400"/>
            <a:r>
              <a:rPr lang="en-US" sz="4800" kern="1200">
                <a:solidFill>
                  <a:schemeClr val="bg1"/>
                </a:solidFill>
                <a:latin typeface="+mj-lt"/>
                <a:ea typeface="+mj-ea"/>
                <a:cs typeface="+mj-cs"/>
              </a:rPr>
              <a:t>The Model </a:t>
            </a:r>
          </a:p>
        </p:txBody>
      </p:sp>
      <p:grpSp>
        <p:nvGrpSpPr>
          <p:cNvPr id="22" name="Group 21">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913" y="640080"/>
            <a:ext cx="1128088" cy="847206"/>
            <a:chOff x="5307830" y="325570"/>
            <a:chExt cx="1128382" cy="847206"/>
          </a:xfrm>
        </p:grpSpPr>
        <p:sp>
          <p:nvSpPr>
            <p:cNvPr id="23"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p:cNvSpPr>
            <a:spLocks noGrp="1"/>
          </p:cNvSpPr>
          <p:nvPr>
            <p:ph sz="half" idx="1"/>
          </p:nvPr>
        </p:nvSpPr>
        <p:spPr>
          <a:xfrm>
            <a:off x="767090" y="3428999"/>
            <a:ext cx="4073992" cy="2741213"/>
          </a:xfrm>
        </p:spPr>
        <p:txBody>
          <a:bodyPr vert="horz" lIns="91440" tIns="45720" rIns="91440" bIns="45720" rtlCol="0" anchor="t">
            <a:normAutofit/>
          </a:bodyPr>
          <a:lstStyle/>
          <a:p>
            <a:pPr indent="-228600" defTabSz="914400"/>
            <a:r>
              <a:rPr lang="en-US" sz="2000" dirty="0">
                <a:solidFill>
                  <a:schemeClr val="bg1"/>
                </a:solidFill>
              </a:rPr>
              <a:t>The score of  linear regression model is 0.853</a:t>
            </a:r>
          </a:p>
          <a:p>
            <a:pPr indent="-228600" defTabSz="914400"/>
            <a:r>
              <a:rPr lang="en-US" sz="2000" dirty="0">
                <a:solidFill>
                  <a:schemeClr val="bg1"/>
                </a:solidFill>
              </a:rPr>
              <a:t>Most of the factors included in the model have a good correlation with the target.</a:t>
            </a:r>
          </a:p>
          <a:p>
            <a:pPr indent="-228600" defTabSz="914400"/>
            <a:r>
              <a:rPr lang="en-US" sz="2000" dirty="0">
                <a:solidFill>
                  <a:schemeClr val="bg1"/>
                </a:solidFill>
              </a:rPr>
              <a:t>These factors have significant effect on the changing of stock index price. </a:t>
            </a:r>
          </a:p>
        </p:txBody>
      </p:sp>
      <p:pic>
        <p:nvPicPr>
          <p:cNvPr id="8" name="Content Placeholder 7" descr="Graphical user interface, text, application&#10;&#10;Description automatically generated">
            <a:extLst>
              <a:ext uri="{FF2B5EF4-FFF2-40B4-BE49-F238E27FC236}">
                <a16:creationId xmlns:a16="http://schemas.microsoft.com/office/drawing/2014/main" id="{C9049740-6CDE-BA2E-8498-F6EAFE25C43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42125" y="2286208"/>
            <a:ext cx="5050005" cy="2285126"/>
          </a:xfrm>
          <a:prstGeom prst="rect">
            <a:avLst/>
          </a:prstGeom>
          <a:noFill/>
        </p:spPr>
      </p:pic>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6">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7981" y="365125"/>
            <a:ext cx="10512862" cy="1828444"/>
          </a:xfrm>
        </p:spPr>
        <p:txBody>
          <a:bodyPr rtlCol="0">
            <a:normAutofit/>
          </a:bodyPr>
          <a:lstStyle/>
          <a:p>
            <a:pPr rtl="0"/>
            <a:r>
              <a:rPr lang="en-GB" sz="5100"/>
              <a:t>Compared with other Models </a:t>
            </a:r>
          </a:p>
        </p:txBody>
      </p:sp>
      <p:sp>
        <p:nvSpPr>
          <p:cNvPr id="3" name="Content Placeholder 2"/>
          <p:cNvSpPr>
            <a:spLocks noGrp="1"/>
          </p:cNvSpPr>
          <p:nvPr>
            <p:ph sz="half" idx="1"/>
          </p:nvPr>
        </p:nvSpPr>
        <p:spPr>
          <a:xfrm>
            <a:off x="837981" y="2398626"/>
            <a:ext cx="5157084" cy="3730460"/>
          </a:xfrm>
        </p:spPr>
        <p:txBody>
          <a:bodyPr rtlCol="0">
            <a:normAutofit/>
          </a:bodyPr>
          <a:lstStyle/>
          <a:p>
            <a:pPr rtl="0"/>
            <a:r>
              <a:rPr lang="en-GB" sz="2000" dirty="0"/>
              <a:t>Decision Tree Regressor: 0.39</a:t>
            </a:r>
          </a:p>
          <a:p>
            <a:pPr rtl="0"/>
            <a:r>
              <a:rPr lang="en-GB" sz="2000" dirty="0"/>
              <a:t>Linear Regression: 0.80</a:t>
            </a:r>
          </a:p>
          <a:p>
            <a:pPr rtl="0"/>
            <a:r>
              <a:rPr lang="en-GB" sz="2000" dirty="0"/>
              <a:t> KNN: 0.53</a:t>
            </a:r>
          </a:p>
          <a:p>
            <a:pPr rtl="0"/>
            <a:r>
              <a:rPr lang="en-GB" sz="2000" dirty="0"/>
              <a:t> Random Forest: 0.68</a:t>
            </a:r>
          </a:p>
          <a:p>
            <a:pPr rtl="0"/>
            <a:r>
              <a:rPr lang="en-GB" sz="2000" dirty="0"/>
              <a:t> MLP_reg:  0.62</a:t>
            </a:r>
          </a:p>
        </p:txBody>
      </p:sp>
      <p:sp>
        <p:nvSpPr>
          <p:cNvPr id="14" name="Content Placeholder 13">
            <a:extLst>
              <a:ext uri="{FF2B5EF4-FFF2-40B4-BE49-F238E27FC236}">
                <a16:creationId xmlns:a16="http://schemas.microsoft.com/office/drawing/2014/main" id="{2E915B53-43B0-F716-0A41-E6A6CD6CA49D}"/>
              </a:ext>
            </a:extLst>
          </p:cNvPr>
          <p:cNvSpPr>
            <a:spLocks noGrp="1"/>
          </p:cNvSpPr>
          <p:nvPr>
            <p:ph sz="half" idx="2"/>
          </p:nvPr>
        </p:nvSpPr>
        <p:spPr>
          <a:xfrm>
            <a:off x="6187542" y="2398626"/>
            <a:ext cx="5163300" cy="3730460"/>
          </a:xfrm>
        </p:spPr>
        <p:txBody>
          <a:bodyPr>
            <a:normAutofit/>
          </a:bodyPr>
          <a:lstStyle/>
          <a:p>
            <a:r>
              <a:rPr lang="en-GB" sz="2000" dirty="0"/>
              <a:t>Decision Tree Regressor: 0.85</a:t>
            </a:r>
          </a:p>
          <a:p>
            <a:r>
              <a:rPr lang="en-GB" sz="2000" dirty="0"/>
              <a:t> Linear Regression: 0.83</a:t>
            </a:r>
          </a:p>
          <a:p>
            <a:r>
              <a:rPr lang="en-GB" sz="2000" dirty="0"/>
              <a:t>KNN: 0.93</a:t>
            </a:r>
          </a:p>
          <a:p>
            <a:r>
              <a:rPr lang="en-GB" sz="2000" dirty="0"/>
              <a:t>Random Forest: 0.93</a:t>
            </a:r>
          </a:p>
          <a:p>
            <a:r>
              <a:rPr lang="en-GB" sz="2000" dirty="0"/>
              <a:t> MLP_reg: 0.77</a:t>
            </a:r>
            <a:endParaRPr lang="en-DE" sz="2000" dirty="0"/>
          </a:p>
        </p:txBody>
      </p:sp>
    </p:spTree>
    <p:extLst>
      <p:ext uri="{BB962C8B-B14F-4D97-AF65-F5344CB8AC3E}">
        <p14:creationId xmlns:p14="http://schemas.microsoft.com/office/powerpoint/2010/main" val="399832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760" y="629266"/>
            <a:ext cx="3650516" cy="1676603"/>
          </a:xfrm>
        </p:spPr>
        <p:txBody>
          <a:bodyPr vert="horz" lIns="91440" tIns="45720" rIns="91440" bIns="45720" rtlCol="0" anchor="ctr">
            <a:normAutofit fontScale="90000"/>
          </a:bodyPr>
          <a:lstStyle/>
          <a:p>
            <a:pPr defTabSz="914400"/>
            <a:r>
              <a:rPr lang="en-US" sz="4800" dirty="0"/>
              <a:t>Conclusion and useful Insights </a:t>
            </a:r>
          </a:p>
        </p:txBody>
      </p:sp>
      <p:sp>
        <p:nvSpPr>
          <p:cNvPr id="5" name="Content Placeholder 4">
            <a:extLst>
              <a:ext uri="{FF2B5EF4-FFF2-40B4-BE49-F238E27FC236}">
                <a16:creationId xmlns:a16="http://schemas.microsoft.com/office/drawing/2014/main" id="{746B7BBE-4835-79E0-3A97-9B45E1B75ADC}"/>
              </a:ext>
            </a:extLst>
          </p:cNvPr>
          <p:cNvSpPr>
            <a:spLocks noGrp="1"/>
          </p:cNvSpPr>
          <p:nvPr>
            <p:ph sz="half" idx="1"/>
          </p:nvPr>
        </p:nvSpPr>
        <p:spPr>
          <a:xfrm>
            <a:off x="648762" y="2438400"/>
            <a:ext cx="3650515" cy="3785419"/>
          </a:xfrm>
        </p:spPr>
        <p:txBody>
          <a:bodyPr vert="horz" lIns="91440" tIns="45720" rIns="91440" bIns="45720" rtlCol="0">
            <a:normAutofit/>
          </a:bodyPr>
          <a:lstStyle/>
          <a:p>
            <a:pPr indent="-228600" defTabSz="914400"/>
            <a:r>
              <a:rPr lang="en-US" sz="1800" dirty="0"/>
              <a:t>The relationship between stock indices and macroeconomic factors include some ambiguity.</a:t>
            </a:r>
          </a:p>
          <a:p>
            <a:pPr indent="-228600" defTabSz="914400"/>
            <a:r>
              <a:rPr lang="en-US" sz="1800" dirty="0"/>
              <a:t>Should pay attention to that the impact can also come from the target . </a:t>
            </a:r>
          </a:p>
          <a:p>
            <a:pPr indent="-228600" defTabSz="914400"/>
            <a:r>
              <a:rPr lang="en-US" sz="1800" dirty="0"/>
              <a:t>Not all the factors have a direct relationship with the target. </a:t>
            </a:r>
          </a:p>
        </p:txBody>
      </p:sp>
      <p:pic>
        <p:nvPicPr>
          <p:cNvPr id="101" name="Picture 100" descr="Graph on document with pen">
            <a:extLst>
              <a:ext uri="{FF2B5EF4-FFF2-40B4-BE49-F238E27FC236}">
                <a16:creationId xmlns:a16="http://schemas.microsoft.com/office/drawing/2014/main" id="{3C6DC34C-376A-3F9B-57D3-305FBE6F012D}"/>
              </a:ext>
            </a:extLst>
          </p:cNvPr>
          <p:cNvPicPr>
            <a:picLocks noChangeAspect="1"/>
          </p:cNvPicPr>
          <p:nvPr/>
        </p:nvPicPr>
        <p:blipFill rotWithShape="1">
          <a:blip r:embed="rId3"/>
          <a:srcRect l="20113" r="6391" b="-1"/>
          <a:stretch/>
        </p:blipFill>
        <p:spPr>
          <a:xfrm>
            <a:off x="4637847" y="10"/>
            <a:ext cx="7550978" cy="6857990"/>
          </a:xfrm>
          <a:prstGeom prst="rect">
            <a:avLst/>
          </a:prstGeom>
          <a:effectLst/>
        </p:spPr>
      </p:pic>
    </p:spTree>
    <p:extLst>
      <p:ext uri="{BB962C8B-B14F-4D97-AF65-F5344CB8AC3E}">
        <p14:creationId xmlns:p14="http://schemas.microsoft.com/office/powerpoint/2010/main" val="2276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480" y="320040"/>
            <a:ext cx="11545864"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083"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2DA1DA-F174-5847-E91C-38B4A0A6C10B}"/>
              </a:ext>
            </a:extLst>
          </p:cNvPr>
          <p:cNvSpPr>
            <a:spLocks noGrp="1"/>
          </p:cNvSpPr>
          <p:nvPr>
            <p:ph sz="half" idx="1"/>
          </p:nvPr>
        </p:nvSpPr>
        <p:spPr>
          <a:xfrm>
            <a:off x="4974734" y="963507"/>
            <a:ext cx="6249312" cy="2304627"/>
          </a:xfrm>
        </p:spPr>
        <p:txBody>
          <a:bodyPr anchor="b">
            <a:normAutofit/>
          </a:bodyPr>
          <a:lstStyle/>
          <a:p>
            <a:pPr marL="0" indent="0">
              <a:buNone/>
            </a:pPr>
            <a:endParaRPr lang="en-DE" sz="2000"/>
          </a:p>
          <a:p>
            <a:pPr marL="0" indent="0">
              <a:buNone/>
            </a:pPr>
            <a:endParaRPr lang="en-DE" sz="2000"/>
          </a:p>
          <a:p>
            <a:pPr marL="0" indent="0">
              <a:buNone/>
            </a:pPr>
            <a:endParaRPr lang="en-DE" sz="2000"/>
          </a:p>
          <a:p>
            <a:pPr marL="0" indent="0">
              <a:buNone/>
            </a:pPr>
            <a:endParaRPr lang="en-DE" sz="2000"/>
          </a:p>
          <a:p>
            <a:pPr marL="0" indent="0">
              <a:buNone/>
            </a:pPr>
            <a:r>
              <a:rPr lang="en-DE" sz="2000"/>
              <a:t>Thank you </a:t>
            </a:r>
          </a:p>
        </p:txBody>
      </p:sp>
    </p:spTree>
    <p:extLst>
      <p:ext uri="{BB962C8B-B14F-4D97-AF65-F5344CB8AC3E}">
        <p14:creationId xmlns:p14="http://schemas.microsoft.com/office/powerpoint/2010/main" val="89202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2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12"/>
          <p:cNvSpPr>
            <a:spLocks noGrp="1"/>
          </p:cNvSpPr>
          <p:nvPr>
            <p:ph type="title"/>
          </p:nvPr>
        </p:nvSpPr>
        <p:spPr>
          <a:xfrm>
            <a:off x="837981" y="669925"/>
            <a:ext cx="4507772" cy="1325563"/>
          </a:xfrm>
        </p:spPr>
        <p:txBody>
          <a:bodyPr rtlCol="0" anchor="b">
            <a:normAutofit/>
          </a:bodyPr>
          <a:lstStyle/>
          <a:p>
            <a:pPr algn="r" rtl="0"/>
            <a:r>
              <a:rPr lang="en-GB" dirty="0">
                <a:solidFill>
                  <a:schemeClr val="bg1"/>
                </a:solidFill>
              </a:rPr>
              <a:t>Content and Objective </a:t>
            </a:r>
          </a:p>
        </p:txBody>
      </p:sp>
      <p:cxnSp>
        <p:nvCxnSpPr>
          <p:cNvPr id="56" name="Straight Connector 2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177" y="2026340"/>
            <a:ext cx="521957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Content Placeholder 13"/>
          <p:cNvSpPr>
            <a:spLocks noGrp="1"/>
          </p:cNvSpPr>
          <p:nvPr>
            <p:ph idx="1"/>
          </p:nvPr>
        </p:nvSpPr>
        <p:spPr>
          <a:xfrm>
            <a:off x="1392304" y="2398957"/>
            <a:ext cx="9404216" cy="3526144"/>
          </a:xfrm>
        </p:spPr>
        <p:txBody>
          <a:bodyPr rtlCol="0">
            <a:normAutofit/>
          </a:bodyPr>
          <a:lstStyle/>
          <a:p>
            <a:pPr rtl="0"/>
            <a:r>
              <a:rPr lang="en-GB" sz="2000" dirty="0">
                <a:solidFill>
                  <a:schemeClr val="bg1"/>
                </a:solidFill>
              </a:rPr>
              <a:t>The movement of stock index price over time and per country</a:t>
            </a:r>
          </a:p>
          <a:p>
            <a:pPr rtl="0"/>
            <a:r>
              <a:rPr lang="en-GB" sz="2000" dirty="0">
                <a:solidFill>
                  <a:schemeClr val="bg1"/>
                </a:solidFill>
              </a:rPr>
              <a:t>The trends of major macroeconomic factors over time.</a:t>
            </a:r>
          </a:p>
          <a:p>
            <a:pPr rtl="0"/>
            <a:r>
              <a:rPr lang="en-GB" sz="2000" dirty="0">
                <a:solidFill>
                  <a:schemeClr val="bg1"/>
                </a:solidFill>
              </a:rPr>
              <a:t>Differences in these factors from one economy to another. </a:t>
            </a:r>
          </a:p>
          <a:p>
            <a:pPr rtl="0"/>
            <a:r>
              <a:rPr lang="en-GB" sz="2000" dirty="0">
                <a:solidFill>
                  <a:schemeClr val="bg1"/>
                </a:solidFill>
              </a:rPr>
              <a:t>The question: Can major macroeconomic factors affect the movement of stock index prices?</a:t>
            </a:r>
          </a:p>
          <a:p>
            <a:pPr marL="0" indent="0" rtl="0">
              <a:buNone/>
            </a:pPr>
            <a:endParaRPr lang="en-GB" sz="2000" dirty="0">
              <a:solidFill>
                <a:schemeClr val="bg1"/>
              </a:solidFill>
            </a:endParaRPr>
          </a:p>
        </p:txBody>
      </p:sp>
      <p:sp>
        <p:nvSpPr>
          <p:cNvPr id="57" name="Rectangle 3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73" y="115193"/>
            <a:ext cx="1193647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12"/>
          <p:cNvSpPr>
            <a:spLocks noGrp="1"/>
          </p:cNvSpPr>
          <p:nvPr>
            <p:ph type="title"/>
          </p:nvPr>
        </p:nvSpPr>
        <p:spPr>
          <a:xfrm>
            <a:off x="837981" y="669925"/>
            <a:ext cx="4507772" cy="1325563"/>
          </a:xfrm>
        </p:spPr>
        <p:txBody>
          <a:bodyPr rtlCol="0" anchor="b">
            <a:normAutofit/>
          </a:bodyPr>
          <a:lstStyle/>
          <a:p>
            <a:pPr algn="r" rtl="0"/>
            <a:r>
              <a:rPr lang="en-GB" dirty="0">
                <a:solidFill>
                  <a:schemeClr val="bg1"/>
                </a:solidFill>
              </a:rPr>
              <a:t>Data</a:t>
            </a:r>
          </a:p>
        </p:txBody>
      </p:sp>
      <p:cxnSp>
        <p:nvCxnSpPr>
          <p:cNvPr id="38" name="Straight Connector 3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177" y="2026340"/>
            <a:ext cx="521957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Content Placeholder 13"/>
          <p:cNvSpPr>
            <a:spLocks noGrp="1"/>
          </p:cNvSpPr>
          <p:nvPr>
            <p:ph idx="1"/>
          </p:nvPr>
        </p:nvSpPr>
        <p:spPr>
          <a:xfrm>
            <a:off x="1392304" y="2398957"/>
            <a:ext cx="9404216" cy="3526144"/>
          </a:xfrm>
        </p:spPr>
        <p:txBody>
          <a:bodyPr rtlCol="0">
            <a:normAutofit/>
          </a:bodyPr>
          <a:lstStyle/>
          <a:p>
            <a:r>
              <a:rPr lang="en-GB" sz="2000" b="0" i="0" u="none" strike="noStrike" dirty="0">
                <a:solidFill>
                  <a:schemeClr val="bg1"/>
                </a:solidFill>
                <a:effectLst/>
                <a:latin typeface="-apple-system"/>
              </a:rPr>
              <a:t>Using data from </a:t>
            </a:r>
            <a:r>
              <a:rPr lang="en-GB" sz="2000" b="0" i="0" u="none" strike="noStrike" dirty="0" err="1">
                <a:solidFill>
                  <a:schemeClr val="bg1"/>
                </a:solidFill>
                <a:effectLst/>
                <a:latin typeface="-apple-system"/>
              </a:rPr>
              <a:t>Kaggle.com</a:t>
            </a:r>
            <a:r>
              <a:rPr lang="en-GB" sz="2000" b="0" i="0" u="none" strike="noStrike" dirty="0">
                <a:solidFill>
                  <a:schemeClr val="bg1"/>
                </a:solidFill>
                <a:effectLst/>
                <a:latin typeface="-apple-system"/>
              </a:rPr>
              <a:t> and </a:t>
            </a:r>
            <a:r>
              <a:rPr lang="en-GB" sz="2000" dirty="0">
                <a:solidFill>
                  <a:schemeClr val="bg1"/>
                </a:solidFill>
                <a:latin typeface="-apple-system"/>
              </a:rPr>
              <a:t>W</a:t>
            </a:r>
            <a:r>
              <a:rPr lang="en-GB" sz="2000" b="0" i="0" u="none" strike="noStrike" dirty="0">
                <a:solidFill>
                  <a:schemeClr val="bg1"/>
                </a:solidFill>
                <a:effectLst/>
                <a:latin typeface="-apple-system"/>
              </a:rPr>
              <a:t>orld </a:t>
            </a:r>
            <a:r>
              <a:rPr lang="en-GB" sz="2000" dirty="0">
                <a:solidFill>
                  <a:schemeClr val="bg1"/>
                </a:solidFill>
                <a:latin typeface="-apple-system"/>
              </a:rPr>
              <a:t>B</a:t>
            </a:r>
            <a:r>
              <a:rPr lang="en-GB" sz="2000" b="0" i="0" u="none" strike="noStrike" dirty="0">
                <a:solidFill>
                  <a:schemeClr val="bg1"/>
                </a:solidFill>
                <a:effectLst/>
                <a:latin typeface="-apple-system"/>
              </a:rPr>
              <a:t>ank. </a:t>
            </a:r>
          </a:p>
          <a:p>
            <a:r>
              <a:rPr lang="en-GB" sz="2000" b="0" i="0" u="none" strike="noStrike" dirty="0">
                <a:solidFill>
                  <a:schemeClr val="bg1"/>
                </a:solidFill>
                <a:effectLst/>
                <a:latin typeface="-apple-system"/>
              </a:rPr>
              <a:t>The data </a:t>
            </a:r>
            <a:r>
              <a:rPr lang="en-GB" sz="2000" b="0" i="0" dirty="0">
                <a:solidFill>
                  <a:schemeClr val="bg1"/>
                </a:solidFill>
                <a:effectLst/>
                <a:latin typeface="-apple-system"/>
              </a:rPr>
              <a:t>covers the timeframe from 1980 to 2020. </a:t>
            </a:r>
          </a:p>
          <a:p>
            <a:r>
              <a:rPr lang="en-GB" sz="2000" dirty="0">
                <a:solidFill>
                  <a:schemeClr val="bg1"/>
                </a:solidFill>
                <a:latin typeface="-apple-system"/>
              </a:rPr>
              <a:t>Eight</a:t>
            </a:r>
            <a:r>
              <a:rPr lang="en-GB" sz="2000" b="0" i="0" dirty="0">
                <a:solidFill>
                  <a:schemeClr val="bg1"/>
                </a:solidFill>
                <a:effectLst/>
                <a:latin typeface="-apple-system"/>
              </a:rPr>
              <a:t> countries ( China, France, Germany, India, Japan, Spain, United Kingdom and United States of America) and one special administrative region (Hong Kong).</a:t>
            </a:r>
          </a:p>
          <a:p>
            <a:r>
              <a:rPr lang="en-GB" sz="2000" dirty="0">
                <a:solidFill>
                  <a:schemeClr val="bg1"/>
                </a:solidFill>
                <a:latin typeface="-apple-system"/>
              </a:rPr>
              <a:t>Consists of major macroeconomic factors and stock index price.</a:t>
            </a:r>
            <a:endParaRPr lang="en-GB" sz="2000" dirty="0">
              <a:solidFill>
                <a:schemeClr val="bg1"/>
              </a:solidFill>
            </a:endParaRPr>
          </a:p>
          <a:p>
            <a:pPr marL="0" indent="0" rtl="0">
              <a:buNone/>
            </a:pPr>
            <a:endParaRPr lang="en-GB" sz="2000" dirty="0">
              <a:solidFill>
                <a:schemeClr val="bg1"/>
              </a:solidFill>
            </a:endParaRPr>
          </a:p>
        </p:txBody>
      </p:sp>
      <p:sp>
        <p:nvSpPr>
          <p:cNvPr id="40" name="Rectangle 39">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73" y="115193"/>
            <a:ext cx="1193647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25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129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651137" y="640081"/>
            <a:ext cx="3376303" cy="3681976"/>
          </a:xfrm>
          <a:noFill/>
        </p:spPr>
        <p:txBody>
          <a:bodyPr vert="horz" lIns="91440" tIns="45720" rIns="91440" bIns="45720" rtlCol="0" anchor="b">
            <a:normAutofit/>
          </a:bodyPr>
          <a:lstStyle/>
          <a:p>
            <a:pPr defTabSz="914400"/>
            <a:r>
              <a:rPr lang="en-US" sz="4400">
                <a:solidFill>
                  <a:schemeClr val="bg1"/>
                </a:solidFill>
              </a:rPr>
              <a:t>Stock index price in each country </a:t>
            </a:r>
          </a:p>
        </p:txBody>
      </p:sp>
      <p:pic>
        <p:nvPicPr>
          <p:cNvPr id="5" name="slide2" descr="Indexprice per Country">
            <a:extLst>
              <a:ext uri="{FF2B5EF4-FFF2-40B4-BE49-F238E27FC236}">
                <a16:creationId xmlns:a16="http://schemas.microsoft.com/office/drawing/2014/main" id="{7865AAE0-5629-A78F-17C8-3B6E0AC8B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308" y="260648"/>
            <a:ext cx="7030517" cy="6192688"/>
          </a:xfrm>
          <a:prstGeom prst="rect">
            <a:avLst/>
          </a:prstGeom>
        </p:spPr>
      </p:pic>
    </p:spTree>
    <p:extLst>
      <p:ext uri="{BB962C8B-B14F-4D97-AF65-F5344CB8AC3E}">
        <p14:creationId xmlns:p14="http://schemas.microsoft.com/office/powerpoint/2010/main" val="21939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639913" y="5576887"/>
            <a:ext cx="10908998" cy="640081"/>
          </a:xfrm>
        </p:spPr>
        <p:txBody>
          <a:bodyPr vert="horz" lIns="91440" tIns="45720" rIns="91440" bIns="45720" rtlCol="0" anchor="ctr">
            <a:normAutofit/>
          </a:bodyPr>
          <a:lstStyle/>
          <a:p>
            <a:pPr algn="ctr" defTabSz="914400"/>
            <a:r>
              <a:rPr lang="en-US" sz="3200"/>
              <a:t>The movement of stock index price over time and per country</a:t>
            </a:r>
          </a:p>
        </p:txBody>
      </p:sp>
      <p:pic>
        <p:nvPicPr>
          <p:cNvPr id="5" name="slide3" descr="Indexprice per Country and Year">
            <a:extLst>
              <a:ext uri="{FF2B5EF4-FFF2-40B4-BE49-F238E27FC236}">
                <a16:creationId xmlns:a16="http://schemas.microsoft.com/office/drawing/2014/main" id="{68419DE2-CC83-500B-5E2E-94BEFF70B50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99" b="2"/>
          <a:stretch/>
        </p:blipFill>
        <p:spPr>
          <a:xfrm>
            <a:off x="639913" y="640080"/>
            <a:ext cx="10908998" cy="4836795"/>
          </a:xfrm>
          <a:prstGeom prst="rect">
            <a:avLst/>
          </a:prstGeom>
          <a:noFill/>
          <a:ln w="19050">
            <a:solidFill>
              <a:schemeClr val="tx1"/>
            </a:solidFill>
            <a:miter lim="800000"/>
          </a:ln>
        </p:spPr>
      </p:pic>
    </p:spTree>
    <p:extLst>
      <p:ext uri="{BB962C8B-B14F-4D97-AF65-F5344CB8AC3E}">
        <p14:creationId xmlns:p14="http://schemas.microsoft.com/office/powerpoint/2010/main" val="3373013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639913" y="5576887"/>
            <a:ext cx="10908998" cy="640081"/>
          </a:xfrm>
        </p:spPr>
        <p:txBody>
          <a:bodyPr vert="horz" lIns="91440" tIns="45720" rIns="91440" bIns="45720" rtlCol="0" anchor="ctr">
            <a:normAutofit/>
          </a:bodyPr>
          <a:lstStyle/>
          <a:p>
            <a:pPr algn="ctr" defTabSz="914400"/>
            <a:r>
              <a:rPr lang="en-US" sz="3200"/>
              <a:t>The movement of stock index price over time and per country</a:t>
            </a:r>
          </a:p>
        </p:txBody>
      </p:sp>
      <p:pic>
        <p:nvPicPr>
          <p:cNvPr id="4" name="slide4" descr="Indexprice per Country and Year (2)">
            <a:extLst>
              <a:ext uri="{FF2B5EF4-FFF2-40B4-BE49-F238E27FC236}">
                <a16:creationId xmlns:a16="http://schemas.microsoft.com/office/drawing/2014/main" id="{22073AAE-E438-2503-2B0B-9E55AE53B1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98" r="2" b="2"/>
          <a:stretch/>
        </p:blipFill>
        <p:spPr>
          <a:xfrm>
            <a:off x="639913" y="640080"/>
            <a:ext cx="10908998" cy="4836795"/>
          </a:xfrm>
          <a:prstGeom prst="rect">
            <a:avLst/>
          </a:prstGeom>
          <a:noFill/>
          <a:ln w="19050">
            <a:solidFill>
              <a:schemeClr val="tx1"/>
            </a:solidFill>
            <a:miter lim="800000"/>
          </a:ln>
        </p:spPr>
      </p:pic>
    </p:spTree>
    <p:extLst>
      <p:ext uri="{BB962C8B-B14F-4D97-AF65-F5344CB8AC3E}">
        <p14:creationId xmlns:p14="http://schemas.microsoft.com/office/powerpoint/2010/main" val="676775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639913" y="5576887"/>
            <a:ext cx="10908998" cy="640081"/>
          </a:xfrm>
        </p:spPr>
        <p:txBody>
          <a:bodyPr vert="horz" lIns="91440" tIns="45720" rIns="91440" bIns="45720" rtlCol="0" anchor="ctr">
            <a:normAutofit/>
          </a:bodyPr>
          <a:lstStyle/>
          <a:p>
            <a:pPr algn="ctr" defTabSz="914400"/>
            <a:r>
              <a:rPr lang="en-US" sz="3200"/>
              <a:t>The movement of stock index price over time and per country</a:t>
            </a:r>
          </a:p>
        </p:txBody>
      </p:sp>
      <p:pic>
        <p:nvPicPr>
          <p:cNvPr id="5" name="slide5" descr="Indexprice per Country and Year (3)">
            <a:extLst>
              <a:ext uri="{FF2B5EF4-FFF2-40B4-BE49-F238E27FC236}">
                <a16:creationId xmlns:a16="http://schemas.microsoft.com/office/drawing/2014/main" id="{5BEAFFB7-E3BD-52EF-031D-EDE69883850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98" r="2" b="2"/>
          <a:stretch/>
        </p:blipFill>
        <p:spPr>
          <a:xfrm>
            <a:off x="639913" y="640080"/>
            <a:ext cx="10908998" cy="4836795"/>
          </a:xfrm>
          <a:prstGeom prst="rect">
            <a:avLst/>
          </a:prstGeom>
          <a:ln w="19050">
            <a:solidFill>
              <a:schemeClr val="tx1"/>
            </a:solidFill>
            <a:miter lim="800000"/>
          </a:ln>
        </p:spPr>
      </p:pic>
    </p:spTree>
    <p:extLst>
      <p:ext uri="{BB962C8B-B14F-4D97-AF65-F5344CB8AC3E}">
        <p14:creationId xmlns:p14="http://schemas.microsoft.com/office/powerpoint/2010/main" val="4236812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3ABE7E7-E91C-CD73-F7E4-0BEB18BEA9F8}"/>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7576" r="17578"/>
          <a:stretch/>
        </p:blipFill>
        <p:spPr>
          <a:xfrm>
            <a:off x="4282786" y="10"/>
            <a:ext cx="7906039" cy="6857992"/>
          </a:xfrm>
          <a:prstGeom prst="rect">
            <a:avLst/>
          </a:prstGeom>
        </p:spPr>
      </p:pic>
      <p:sp>
        <p:nvSpPr>
          <p:cNvPr id="51" name="Rectangle 5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8473" y="1115219"/>
            <a:ext cx="5504015" cy="2387600"/>
          </a:xfrm>
        </p:spPr>
        <p:txBody>
          <a:bodyPr vert="horz" lIns="91440" tIns="45720" rIns="91440" bIns="45720" rtlCol="0" anchor="b">
            <a:normAutofit/>
          </a:bodyPr>
          <a:lstStyle/>
          <a:p>
            <a:pPr defTabSz="914400"/>
            <a:r>
              <a:rPr lang="en-US" sz="5000">
                <a:solidFill>
                  <a:schemeClr val="bg1"/>
                </a:solidFill>
              </a:rPr>
              <a:t>Differences in these factors from one economy to another</a:t>
            </a:r>
          </a:p>
        </p:txBody>
      </p:sp>
      <p:cxnSp>
        <p:nvCxnSpPr>
          <p:cNvPr id="53" name="Straight Connector 5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51" y="3681408"/>
            <a:ext cx="1193171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639913" y="5576887"/>
            <a:ext cx="10908998" cy="640081"/>
          </a:xfrm>
        </p:spPr>
        <p:txBody>
          <a:bodyPr vert="horz" lIns="91440" tIns="45720" rIns="91440" bIns="45720" rtlCol="0" anchor="ctr">
            <a:normAutofit/>
          </a:bodyPr>
          <a:lstStyle/>
          <a:p>
            <a:pPr algn="ctr" defTabSz="914400"/>
            <a:r>
              <a:rPr lang="en-US" sz="3200"/>
              <a:t>Trends of major macroeconomic factors over time</a:t>
            </a:r>
          </a:p>
        </p:txBody>
      </p:sp>
      <p:pic>
        <p:nvPicPr>
          <p:cNvPr id="4" name="slide6" descr="Trend of factors that are highly correlated with the target">
            <a:extLst>
              <a:ext uri="{FF2B5EF4-FFF2-40B4-BE49-F238E27FC236}">
                <a16:creationId xmlns:a16="http://schemas.microsoft.com/office/drawing/2014/main" id="{ED8558CE-B94D-55EE-69C4-79AEE632FC6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 b="2014"/>
          <a:stretch/>
        </p:blipFill>
        <p:spPr>
          <a:xfrm>
            <a:off x="639913" y="640080"/>
            <a:ext cx="10908998" cy="4836795"/>
          </a:xfrm>
          <a:prstGeom prst="rect">
            <a:avLst/>
          </a:prstGeom>
          <a:noFill/>
          <a:ln w="19050">
            <a:solidFill>
              <a:schemeClr val="tx1"/>
            </a:solidFill>
            <a:miter lim="800000"/>
          </a:ln>
        </p:spPr>
      </p:pic>
      <p:sp>
        <p:nvSpPr>
          <p:cNvPr id="3" name="Oval 2">
            <a:extLst>
              <a:ext uri="{FF2B5EF4-FFF2-40B4-BE49-F238E27FC236}">
                <a16:creationId xmlns:a16="http://schemas.microsoft.com/office/drawing/2014/main" id="{1A20D5CD-78B3-1F9E-6C71-5E49E6797DA4}"/>
              </a:ext>
            </a:extLst>
          </p:cNvPr>
          <p:cNvSpPr/>
          <p:nvPr/>
        </p:nvSpPr>
        <p:spPr>
          <a:xfrm>
            <a:off x="7030516" y="1844824"/>
            <a:ext cx="1656184"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rgbClr val="FF0000"/>
              </a:solidFill>
            </a:endParaRPr>
          </a:p>
        </p:txBody>
      </p:sp>
    </p:spTree>
    <p:extLst>
      <p:ext uri="{BB962C8B-B14F-4D97-AF65-F5344CB8AC3E}">
        <p14:creationId xmlns:p14="http://schemas.microsoft.com/office/powerpoint/2010/main" val="2983007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{D7E6357B-152A-6444-A0DA-D22FAD6A5392}tf10001063</Template>
  <TotalTime>584</TotalTime>
  <Words>566</Words>
  <Application>Microsoft Macintosh PowerPoint</Application>
  <PresentationFormat>Custom</PresentationFormat>
  <Paragraphs>76</Paragraphs>
  <Slides>19</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Calibri</vt:lpstr>
      <vt:lpstr>Calibri Light</vt:lpstr>
      <vt:lpstr>Cambria</vt:lpstr>
      <vt:lpstr>Office Theme</vt:lpstr>
      <vt:lpstr>Stock index prices and Macroeconomic factors </vt:lpstr>
      <vt:lpstr>Content and Objective </vt:lpstr>
      <vt:lpstr>Data</vt:lpstr>
      <vt:lpstr>Stock index price in each country </vt:lpstr>
      <vt:lpstr>The movement of stock index price over time and per country</vt:lpstr>
      <vt:lpstr>The movement of stock index price over time and per country</vt:lpstr>
      <vt:lpstr>The movement of stock index price over time and per country</vt:lpstr>
      <vt:lpstr>Differences in these factors from one economy to another</vt:lpstr>
      <vt:lpstr>Trends of major macroeconomic factors over time</vt:lpstr>
      <vt:lpstr>Percapita_Income</vt:lpstr>
      <vt:lpstr>Exchange Rate </vt:lpstr>
      <vt:lpstr>Trade </vt:lpstr>
      <vt:lpstr>Oil prices</vt:lpstr>
      <vt:lpstr>How major macroeconomic factors can impact the movement of stock index prices</vt:lpstr>
      <vt:lpstr>Correlation between Index_price and the factors </vt:lpstr>
      <vt:lpstr>The Model </vt:lpstr>
      <vt:lpstr>Compared with other Models </vt:lpstr>
      <vt:lpstr>Conclusion and useful Insights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index prices and Macroeconomic factors </dc:title>
  <dc:creator>Esraa Ahmed</dc:creator>
  <cp:lastModifiedBy>Esraa Ahmed</cp:lastModifiedBy>
  <cp:revision>6</cp:revision>
  <dcterms:created xsi:type="dcterms:W3CDTF">2023-02-02T17:10:51Z</dcterms:created>
  <dcterms:modified xsi:type="dcterms:W3CDTF">2023-02-03T13:45:02Z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